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281" r:id="rId5"/>
    <p:sldId id="284" r:id="rId6"/>
    <p:sldId id="293" r:id="rId7"/>
    <p:sldId id="294" r:id="rId8"/>
    <p:sldId id="295" r:id="rId9"/>
    <p:sldId id="280" r:id="rId10"/>
    <p:sldId id="343" r:id="rId11"/>
    <p:sldId id="341" r:id="rId12"/>
    <p:sldId id="345" r:id="rId13"/>
    <p:sldId id="296" r:id="rId14"/>
    <p:sldId id="326" r:id="rId15"/>
    <p:sldId id="302" r:id="rId16"/>
    <p:sldId id="348" r:id="rId17"/>
    <p:sldId id="297" r:id="rId18"/>
    <p:sldId id="330" r:id="rId19"/>
    <p:sldId id="331" r:id="rId20"/>
    <p:sldId id="298" r:id="rId21"/>
    <p:sldId id="304" r:id="rId22"/>
    <p:sldId id="315" r:id="rId23"/>
    <p:sldId id="319" r:id="rId24"/>
    <p:sldId id="306" r:id="rId25"/>
    <p:sldId id="318" r:id="rId26"/>
    <p:sldId id="305" r:id="rId27"/>
    <p:sldId id="334" r:id="rId28"/>
    <p:sldId id="316" r:id="rId29"/>
    <p:sldId id="346" r:id="rId30"/>
    <p:sldId id="317" r:id="rId31"/>
    <p:sldId id="303" r:id="rId32"/>
    <p:sldId id="307" r:id="rId33"/>
    <p:sldId id="337" r:id="rId34"/>
    <p:sldId id="340" r:id="rId35"/>
    <p:sldId id="299" r:id="rId36"/>
    <p:sldId id="323" r:id="rId37"/>
    <p:sldId id="313" r:id="rId38"/>
    <p:sldId id="351" r:id="rId39"/>
    <p:sldId id="314" r:id="rId40"/>
    <p:sldId id="311" r:id="rId41"/>
    <p:sldId id="301" r:id="rId42"/>
    <p:sldId id="322" r:id="rId43"/>
    <p:sldId id="350" r:id="rId44"/>
    <p:sldId id="310" r:id="rId45"/>
    <p:sldId id="321" r:id="rId46"/>
    <p:sldId id="332" r:id="rId47"/>
    <p:sldId id="333" r:id="rId48"/>
    <p:sldId id="309" r:id="rId49"/>
    <p:sldId id="347" r:id="rId50"/>
    <p:sldId id="349" r:id="rId51"/>
    <p:sldId id="28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1B2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3" autoAdjust="0"/>
    <p:restoredTop sz="76864" autoAdjust="0"/>
  </p:normalViewPr>
  <p:slideViewPr>
    <p:cSldViewPr snapToGrid="0">
      <p:cViewPr>
        <p:scale>
          <a:sx n="82" d="100"/>
          <a:sy n="82" d="100"/>
        </p:scale>
        <p:origin x="667" y="112"/>
      </p:cViewPr>
      <p:guideLst/>
    </p:cSldViewPr>
  </p:slideViewPr>
  <p:outlineViewPr>
    <p:cViewPr>
      <p:scale>
        <a:sx n="33" d="100"/>
        <a:sy n="33" d="100"/>
      </p:scale>
      <p:origin x="0" y="-25496"/>
    </p:cViewPr>
  </p:outlineViewPr>
  <p:notesTextViewPr>
    <p:cViewPr>
      <p:scale>
        <a:sx n="1" d="1"/>
        <a:sy n="1" d="1"/>
      </p:scale>
      <p:origin x="0" y="0"/>
    </p:cViewPr>
  </p:notesTextViewPr>
  <p:sorterViewPr>
    <p:cViewPr>
      <p:scale>
        <a:sx n="40" d="100"/>
        <a:sy n="4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802516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397403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injection is just a simple method of injecting shellcode into a target process. It works by opening a handle to a target process using `</a:t>
            </a:r>
            <a:r>
              <a:rPr lang="en-US" dirty="0" err="1"/>
              <a:t>OpenProcess</a:t>
            </a:r>
            <a:r>
              <a:rPr lang="en-US" dirty="0"/>
              <a:t>`, then uses `</a:t>
            </a:r>
            <a:r>
              <a:rPr lang="en-US" dirty="0" err="1"/>
              <a:t>VirtualAllocEx</a:t>
            </a:r>
            <a:r>
              <a:rPr lang="en-US" dirty="0"/>
              <a:t>` to allocate memory in the target process, then `</a:t>
            </a:r>
            <a:r>
              <a:rPr lang="en-US" dirty="0" err="1"/>
              <a:t>WriteProcessMemory</a:t>
            </a:r>
            <a:r>
              <a:rPr lang="en-US" dirty="0"/>
              <a:t>` to write the payload and then `</a:t>
            </a:r>
            <a:r>
              <a:rPr lang="en-US" dirty="0" err="1"/>
              <a:t>CreateRemoteThread</a:t>
            </a:r>
            <a:r>
              <a:rPr lang="en-US" dirty="0"/>
              <a:t>` to execute the payload. These APIs are commonly used for malicious purposes and are detected by EDRs.</a:t>
            </a:r>
          </a:p>
          <a:p>
            <a:endParaRPr lang="en-US" dirty="0"/>
          </a:p>
          <a:p>
            <a:r>
              <a:rPr lang="en-US" dirty="0"/>
              <a:t>Mapping injection is another method for process injection where you use `</a:t>
            </a:r>
            <a:r>
              <a:rPr lang="en-US" dirty="0" err="1"/>
              <a:t>CreateFileMapping</a:t>
            </a:r>
            <a:r>
              <a:rPr lang="en-US" dirty="0"/>
              <a:t>` and `</a:t>
            </a:r>
            <a:r>
              <a:rPr lang="en-US" dirty="0" err="1"/>
              <a:t>MapViewOfFile</a:t>
            </a:r>
            <a:r>
              <a:rPr lang="en-US" dirty="0"/>
              <a:t>` to copy a memory map to another process meaning you don’t have to use the highly monitored APIs (even though these are now getting monitored more now </a:t>
            </a:r>
            <a:r>
              <a:rPr lang="en-US" dirty="0" err="1"/>
              <a:t>aswell</a:t>
            </a:r>
            <a:r>
              <a:rPr lang="en-US" dirty="0"/>
              <a:t>)</a:t>
            </a:r>
          </a:p>
          <a:p>
            <a:endParaRPr lang="en-US" dirty="0"/>
          </a:p>
          <a:p>
            <a:r>
              <a:rPr lang="en-US" dirty="0"/>
              <a:t>Lastly APC injection is where you use the `</a:t>
            </a:r>
            <a:r>
              <a:rPr lang="en-US" dirty="0" err="1"/>
              <a:t>VirtualAlloc</a:t>
            </a:r>
            <a:r>
              <a:rPr lang="en-US" dirty="0"/>
              <a:t>`, `</a:t>
            </a:r>
            <a:r>
              <a:rPr lang="en-US" dirty="0" err="1"/>
              <a:t>VirtualProtect</a:t>
            </a:r>
            <a:r>
              <a:rPr lang="en-US" dirty="0"/>
              <a:t>`, and `</a:t>
            </a:r>
            <a:r>
              <a:rPr lang="en-US" dirty="0" err="1"/>
              <a:t>QueueUserAPC</a:t>
            </a:r>
            <a:r>
              <a:rPr lang="en-US" dirty="0"/>
              <a:t>` to queue your payload to an alerting thread on a target process so that upon thread resume your payload is executed.</a:t>
            </a:r>
          </a:p>
          <a:p>
            <a:endParaRPr lang="en-US" dirty="0"/>
          </a:p>
          <a:p>
            <a:r>
              <a:rPr lang="en-US" dirty="0"/>
              <a:t>All of these injection methods can be done in multiple ways and can be converted to </a:t>
            </a:r>
            <a:r>
              <a:rPr lang="en-US" dirty="0" err="1"/>
              <a:t>syscalls</a:t>
            </a:r>
            <a:r>
              <a:rPr lang="en-US" dirty="0"/>
              <a:t> for increased evasion.</a:t>
            </a:r>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90754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932471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Personally, I like using RC4 because it can be implemented with no external libraries in like 3 functions. It isn’t cryptographically secure but depending on your use case, it may not matter</a:t>
            </a:r>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43056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2364874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going through ntdll.dll the call stack is a little bit more legit looking</a:t>
            </a:r>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3647514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an inclusive list, there is a ton of different </a:t>
            </a:r>
            <a:r>
              <a:rPr lang="en-US" dirty="0" err="1"/>
              <a:t>syscall</a:t>
            </a:r>
            <a:r>
              <a:rPr lang="en-US" dirty="0"/>
              <a:t> methods but these are some really popular methods</a:t>
            </a:r>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1811739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was unable to get this technique working in a proof-of-concept before this presentation. I wanted to take it out because it is POC or GTFO but I felt like I would be doing you a disservice if I didn’t talk about it and direct your research to one of the most bleeding-edge techniques I am aware of</a:t>
            </a:r>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550099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when using Manual API Resolution to make sure you are not leaving strings in the file dump and use encoded/encrypted strings</a:t>
            </a:r>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351329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“Mission dictates loadout”</a:t>
            </a:r>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take a lot of time to fix initially but after writing your own versions of functions you can make your own minimalist CRT-independent libraries to use in future projects</a:t>
            </a:r>
          </a:p>
        </p:txBody>
      </p:sp>
      <p:sp>
        <p:nvSpPr>
          <p:cNvPr id="4" name="Slide Number Placeholder 3"/>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162432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928376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its okay if you don’t get all these techniques working all at the same time, the first time. Remember people have to use solutions to detect these things and people monitoring the event logs and be able to diagnose the behavior as malicious so depending on your target it can be totally possible that the simplest of payloads slip through.</a:t>
            </a:r>
            <a:br>
              <a:rPr lang="en-US" dirty="0"/>
            </a:br>
            <a:br>
              <a:rPr lang="en-US" dirty="0"/>
            </a:br>
            <a:r>
              <a:rPr lang="en-US" dirty="0"/>
              <a:t>Remember to test, test, test your executables before you deploy them! Just because some dude at a talk told you these techniques work, AWAYS verify before you use them. I will not take any responsibility for blowing your cover on your red team </a:t>
            </a:r>
            <a:r>
              <a:rPr lang="en-US" dirty="0" err="1"/>
              <a:t>engagment</a:t>
            </a:r>
            <a:r>
              <a:rPr lang="en-US" dirty="0"/>
              <a:t> </a:t>
            </a:r>
          </a:p>
        </p:txBody>
      </p:sp>
      <p:sp>
        <p:nvSpPr>
          <p:cNvPr id="4" name="Slide Number Placeholder 3"/>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2210510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2136136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…1400 lines of c code later</a:t>
            </a:r>
          </a:p>
        </p:txBody>
      </p:sp>
      <p:sp>
        <p:nvSpPr>
          <p:cNvPr id="4" name="Slide Number Placeholder 3"/>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215369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wish I would’ve made this a compile-time because it would’ve made it polymorphic and I wouldn’t have had to use a separate program</a:t>
            </a:r>
          </a:p>
        </p:txBody>
      </p:sp>
      <p:sp>
        <p:nvSpPr>
          <p:cNvPr id="4" name="Slide Number Placeholder 3"/>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3428318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36</a:t>
            </a:fld>
            <a:endParaRPr lang="en-US"/>
          </a:p>
        </p:txBody>
      </p:sp>
    </p:spTree>
    <p:extLst>
      <p:ext uri="{BB962C8B-B14F-4D97-AF65-F5344CB8AC3E}">
        <p14:creationId xmlns:p14="http://schemas.microsoft.com/office/powerpoint/2010/main" val="1791661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38</a:t>
            </a:fld>
            <a:endParaRPr lang="en-US"/>
          </a:p>
        </p:txBody>
      </p:sp>
    </p:spTree>
    <p:extLst>
      <p:ext uri="{BB962C8B-B14F-4D97-AF65-F5344CB8AC3E}">
        <p14:creationId xmlns:p14="http://schemas.microsoft.com/office/powerpoint/2010/main" val="102523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41</a:t>
            </a:fld>
            <a:endParaRPr lang="en-US"/>
          </a:p>
        </p:txBody>
      </p:sp>
    </p:spTree>
    <p:extLst>
      <p:ext uri="{BB962C8B-B14F-4D97-AF65-F5344CB8AC3E}">
        <p14:creationId xmlns:p14="http://schemas.microsoft.com/office/powerpoint/2010/main" val="694129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150675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short list, I didn’t even talk about the cloud-based stuff and networking-based stuff</a:t>
            </a:r>
          </a:p>
          <a:p>
            <a:endParaRPr lang="en-US" dirty="0"/>
          </a:p>
          <a:p>
            <a:r>
              <a:rPr lang="en-US" dirty="0"/>
              <a:t>You also want to choose a programming language that will be the easiest to use to accomplish your goal</a:t>
            </a:r>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571160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43</a:t>
            </a:fld>
            <a:endParaRPr lang="en-US"/>
          </a:p>
        </p:txBody>
      </p:sp>
    </p:spTree>
    <p:extLst>
      <p:ext uri="{BB962C8B-B14F-4D97-AF65-F5344CB8AC3E}">
        <p14:creationId xmlns:p14="http://schemas.microsoft.com/office/powerpoint/2010/main" val="100808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45</a:t>
            </a:fld>
            <a:endParaRPr lang="en-US"/>
          </a:p>
        </p:txBody>
      </p:sp>
    </p:spTree>
    <p:extLst>
      <p:ext uri="{BB962C8B-B14F-4D97-AF65-F5344CB8AC3E}">
        <p14:creationId xmlns:p14="http://schemas.microsoft.com/office/powerpoint/2010/main" val="427090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pPr>
            <a:r>
              <a:rPr lang="en-US" sz="1800" b="1" dirty="0">
                <a:effectLst/>
                <a:latin typeface="Times New Roman" panose="02020603050405020304" pitchFamily="18" charset="0"/>
              </a:rPr>
              <a:t>Bibliography</a:t>
            </a:r>
          </a:p>
          <a:p>
            <a:r>
              <a:rPr lang="en-US" dirty="0">
                <a:effectLst/>
              </a:rPr>
              <a:t>[1]</a:t>
            </a:r>
          </a:p>
          <a:p>
            <a:r>
              <a:rPr lang="en-US" dirty="0" err="1">
                <a:effectLst/>
              </a:rPr>
              <a:t>Statcounter</a:t>
            </a:r>
            <a:r>
              <a:rPr lang="en-US" dirty="0">
                <a:effectLst/>
              </a:rPr>
              <a:t>, “Operating System Market Share Worldwide | </a:t>
            </a:r>
            <a:r>
              <a:rPr lang="en-US" dirty="0" err="1">
                <a:effectLst/>
              </a:rPr>
              <a:t>Statcounter</a:t>
            </a:r>
            <a:r>
              <a:rPr lang="en-US" dirty="0">
                <a:effectLst/>
              </a:rPr>
              <a:t> Global Stats,” </a:t>
            </a:r>
            <a:r>
              <a:rPr lang="en-US" i="1" dirty="0" err="1">
                <a:effectLst/>
              </a:rPr>
              <a:t>StatCounter</a:t>
            </a:r>
            <a:r>
              <a:rPr lang="en-US" i="1" dirty="0">
                <a:effectLst/>
              </a:rPr>
              <a:t> Global Stats</a:t>
            </a:r>
            <a:r>
              <a:rPr lang="en-US" dirty="0">
                <a:effectLst/>
              </a:rPr>
              <a:t>, 2024. https://gs.statcounter.com/os-market-share#monthly-201901-202403</a:t>
            </a:r>
          </a:p>
          <a:p>
            <a:r>
              <a:rPr lang="en-US" dirty="0">
                <a:effectLst/>
              </a:rPr>
              <a:t>[2]</a:t>
            </a:r>
          </a:p>
          <a:p>
            <a:r>
              <a:rPr lang="en-US" dirty="0" err="1">
                <a:effectLst/>
              </a:rPr>
              <a:t>Statcounter</a:t>
            </a:r>
            <a:r>
              <a:rPr lang="en-US" dirty="0">
                <a:effectLst/>
              </a:rPr>
              <a:t>, “Desktop Windows Version Market Share Worldwide | </a:t>
            </a:r>
            <a:r>
              <a:rPr lang="en-US" dirty="0" err="1">
                <a:effectLst/>
              </a:rPr>
              <a:t>Statcounter</a:t>
            </a:r>
            <a:r>
              <a:rPr lang="en-US" dirty="0">
                <a:effectLst/>
              </a:rPr>
              <a:t> Global Stats,” </a:t>
            </a:r>
            <a:r>
              <a:rPr lang="en-US" i="1" dirty="0" err="1">
                <a:effectLst/>
              </a:rPr>
              <a:t>StatCounter</a:t>
            </a:r>
            <a:r>
              <a:rPr lang="en-US" i="1" dirty="0">
                <a:effectLst/>
              </a:rPr>
              <a:t> Global Stats</a:t>
            </a:r>
            <a:r>
              <a:rPr lang="en-US" dirty="0">
                <a:effectLst/>
              </a:rPr>
              <a:t>, 2024. https://gs.statcounter.com/windows-version-market-share/desktop/worldwide/#monthly-201901-202403</a:t>
            </a:r>
          </a:p>
          <a:p>
            <a:r>
              <a:rPr lang="en-US" dirty="0">
                <a:effectLst/>
              </a:rPr>
              <a:t>[3]</a:t>
            </a:r>
          </a:p>
          <a:p>
            <a:r>
              <a:rPr lang="en-US" dirty="0">
                <a:effectLst/>
              </a:rPr>
              <a:t>D. </a:t>
            </a:r>
            <a:r>
              <a:rPr lang="en-US" dirty="0" err="1">
                <a:effectLst/>
              </a:rPr>
              <a:t>Feichter</a:t>
            </a:r>
            <a:r>
              <a:rPr lang="en-US" dirty="0">
                <a:effectLst/>
              </a:rPr>
              <a:t>, “Direct </a:t>
            </a:r>
            <a:r>
              <a:rPr lang="en-US" dirty="0" err="1">
                <a:effectLst/>
              </a:rPr>
              <a:t>Syscalls</a:t>
            </a:r>
            <a:r>
              <a:rPr lang="en-US" dirty="0">
                <a:effectLst/>
              </a:rPr>
              <a:t> vs Indirect </a:t>
            </a:r>
            <a:r>
              <a:rPr lang="en-US" dirty="0" err="1">
                <a:effectLst/>
              </a:rPr>
              <a:t>Syscalls</a:t>
            </a:r>
            <a:r>
              <a:rPr lang="en-US" dirty="0">
                <a:effectLst/>
              </a:rPr>
              <a:t> - </a:t>
            </a:r>
            <a:r>
              <a:rPr lang="en-US" dirty="0" err="1">
                <a:effectLst/>
              </a:rPr>
              <a:t>RedOps</a:t>
            </a:r>
            <a:r>
              <a:rPr lang="en-US" dirty="0">
                <a:effectLst/>
              </a:rPr>
              <a:t>,” </a:t>
            </a:r>
            <a:r>
              <a:rPr lang="en-US" i="1" dirty="0" err="1">
                <a:effectLst/>
              </a:rPr>
              <a:t>RedOps</a:t>
            </a:r>
            <a:r>
              <a:rPr lang="en-US" i="1" dirty="0">
                <a:effectLst/>
              </a:rPr>
              <a:t> - English</a:t>
            </a:r>
            <a:r>
              <a:rPr lang="en-US" dirty="0">
                <a:effectLst/>
              </a:rPr>
              <a:t>, Mar. 31, 2024. https://redops.at/en/blog/direct-syscalls-vs-indirect-syscalls</a:t>
            </a:r>
          </a:p>
          <a:p>
            <a:r>
              <a:rPr lang="en-US" dirty="0">
                <a:effectLst/>
              </a:rPr>
              <a:t>[4]</a:t>
            </a:r>
          </a:p>
          <a:p>
            <a:r>
              <a:rPr lang="en-US" dirty="0" err="1">
                <a:effectLst/>
              </a:rPr>
              <a:t>Maldev</a:t>
            </a:r>
            <a:r>
              <a:rPr lang="en-US" dirty="0">
                <a:effectLst/>
              </a:rPr>
              <a:t> Academy, “</a:t>
            </a:r>
            <a:r>
              <a:rPr lang="en-US" dirty="0" err="1">
                <a:effectLst/>
              </a:rPr>
              <a:t>Maldev</a:t>
            </a:r>
            <a:r>
              <a:rPr lang="en-US" dirty="0">
                <a:effectLst/>
              </a:rPr>
              <a:t> Academy,” </a:t>
            </a:r>
            <a:r>
              <a:rPr lang="en-US" i="1" dirty="0">
                <a:effectLst/>
              </a:rPr>
              <a:t>Maldevacademy.com</a:t>
            </a:r>
            <a:r>
              <a:rPr lang="en-US" dirty="0">
                <a:effectLst/>
              </a:rPr>
              <a:t>, 2024. https://maldevacademy.com/</a:t>
            </a:r>
          </a:p>
          <a:p>
            <a:r>
              <a:rPr lang="en-US" dirty="0">
                <a:effectLst/>
              </a:rPr>
              <a:t>[5]</a:t>
            </a:r>
          </a:p>
          <a:p>
            <a:r>
              <a:rPr lang="en-US" dirty="0">
                <a:effectLst/>
              </a:rPr>
              <a:t>P. L. (@am0nsec), “am0nsec/</a:t>
            </a:r>
            <a:r>
              <a:rPr lang="en-US" dirty="0" err="1">
                <a:effectLst/>
              </a:rPr>
              <a:t>HellsGate</a:t>
            </a:r>
            <a:r>
              <a:rPr lang="en-US" dirty="0">
                <a:effectLst/>
              </a:rPr>
              <a:t>,” </a:t>
            </a:r>
            <a:r>
              <a:rPr lang="en-US" i="1" dirty="0">
                <a:effectLst/>
              </a:rPr>
              <a:t>GitHub</a:t>
            </a:r>
            <a:r>
              <a:rPr lang="en-US" dirty="0">
                <a:effectLst/>
              </a:rPr>
              <a:t>, Jul. 28, 2024. https://github.com/am0nsec/HellsGate</a:t>
            </a:r>
          </a:p>
          <a:p>
            <a:r>
              <a:rPr lang="en-US" dirty="0">
                <a:effectLst/>
              </a:rPr>
              <a:t>[6]</a:t>
            </a:r>
          </a:p>
          <a:p>
            <a:r>
              <a:rPr lang="en-US" dirty="0" err="1">
                <a:effectLst/>
              </a:rPr>
              <a:t>klezVirus</a:t>
            </a:r>
            <a:r>
              <a:rPr lang="en-US" dirty="0">
                <a:effectLst/>
              </a:rPr>
              <a:t>, “</a:t>
            </a:r>
            <a:r>
              <a:rPr lang="en-US" dirty="0" err="1">
                <a:effectLst/>
              </a:rPr>
              <a:t>klezVirus</a:t>
            </a:r>
            <a:r>
              <a:rPr lang="en-US" dirty="0">
                <a:effectLst/>
              </a:rPr>
              <a:t>/SysWhispers3,” </a:t>
            </a:r>
            <a:r>
              <a:rPr lang="en-US" i="1" dirty="0">
                <a:effectLst/>
              </a:rPr>
              <a:t>GitHub</a:t>
            </a:r>
            <a:r>
              <a:rPr lang="en-US" dirty="0">
                <a:effectLst/>
              </a:rPr>
              <a:t>, Mar. 26, 2024. https://github.com/klezVirus/SysWhispers3</a:t>
            </a:r>
          </a:p>
          <a:p>
            <a:r>
              <a:rPr lang="en-US" dirty="0">
                <a:effectLst/>
              </a:rPr>
              <a:t>[7]</a:t>
            </a:r>
          </a:p>
          <a:p>
            <a:r>
              <a:rPr lang="en-US" dirty="0">
                <a:effectLst/>
              </a:rPr>
              <a:t>mrd0x and NUL0x4C, “</a:t>
            </a:r>
            <a:r>
              <a:rPr lang="en-US" dirty="0" err="1">
                <a:effectLst/>
              </a:rPr>
              <a:t>Maldev</a:t>
            </a:r>
            <a:r>
              <a:rPr lang="en-US" dirty="0">
                <a:effectLst/>
              </a:rPr>
              <a:t>-Academy/</a:t>
            </a:r>
            <a:r>
              <a:rPr lang="en-US" dirty="0" err="1">
                <a:effectLst/>
              </a:rPr>
              <a:t>HellHall</a:t>
            </a:r>
            <a:r>
              <a:rPr lang="en-US" dirty="0">
                <a:effectLst/>
              </a:rPr>
              <a:t>: Performing Indirect Clean </a:t>
            </a:r>
            <a:r>
              <a:rPr lang="en-US" dirty="0" err="1">
                <a:effectLst/>
              </a:rPr>
              <a:t>Syscalls</a:t>
            </a:r>
            <a:r>
              <a:rPr lang="en-US" dirty="0">
                <a:effectLst/>
              </a:rPr>
              <a:t>,” </a:t>
            </a:r>
            <a:r>
              <a:rPr lang="en-US" i="1" dirty="0">
                <a:effectLst/>
              </a:rPr>
              <a:t>GitHub</a:t>
            </a:r>
            <a:r>
              <a:rPr lang="en-US" dirty="0">
                <a:effectLst/>
              </a:rPr>
              <a:t>, 2024. https://github.com/Maldev-Academy/HellHall</a:t>
            </a:r>
          </a:p>
          <a:p>
            <a:r>
              <a:rPr lang="en-US" dirty="0">
                <a:effectLst/>
              </a:rPr>
              <a:t>[8]</a:t>
            </a:r>
          </a:p>
          <a:p>
            <a:r>
              <a:rPr lang="en-US" dirty="0">
                <a:effectLst/>
              </a:rPr>
              <a:t>C. Nayak, “Hiding In </a:t>
            </a:r>
            <a:r>
              <a:rPr lang="en-US" dirty="0" err="1">
                <a:effectLst/>
              </a:rPr>
              <a:t>PlainSight</a:t>
            </a:r>
            <a:r>
              <a:rPr lang="en-US" dirty="0">
                <a:effectLst/>
              </a:rPr>
              <a:t> - Proxying DLL Loads To Hide From ETWTI Stack Tracing,” </a:t>
            </a:r>
            <a:r>
              <a:rPr lang="en-US" i="1" dirty="0">
                <a:effectLst/>
              </a:rPr>
              <a:t>0xdarkvortex.dev</a:t>
            </a:r>
            <a:r>
              <a:rPr lang="en-US" dirty="0">
                <a:effectLst/>
              </a:rPr>
              <a:t>, Jan. 23, 2023. https://0xdarkvortex.dev/proxying-dll-loads-for-hiding-etwti-stack-tracing/</a:t>
            </a:r>
          </a:p>
          <a:p>
            <a:r>
              <a:rPr lang="en-US" dirty="0">
                <a:effectLst/>
              </a:rPr>
              <a:t>[9]</a:t>
            </a:r>
          </a:p>
          <a:p>
            <a:r>
              <a:rPr lang="en-US" dirty="0">
                <a:effectLst/>
              </a:rPr>
              <a:t>C. Nayak, “Hiding In </a:t>
            </a:r>
            <a:r>
              <a:rPr lang="en-US" dirty="0" err="1">
                <a:effectLst/>
              </a:rPr>
              <a:t>PlainSight</a:t>
            </a:r>
            <a:r>
              <a:rPr lang="en-US" dirty="0">
                <a:effectLst/>
              </a:rPr>
              <a:t> - Indirect </a:t>
            </a:r>
            <a:r>
              <a:rPr lang="en-US" dirty="0" err="1">
                <a:effectLst/>
              </a:rPr>
              <a:t>Syscall</a:t>
            </a:r>
            <a:r>
              <a:rPr lang="en-US" dirty="0">
                <a:effectLst/>
              </a:rPr>
              <a:t> is Dead! Long Live Custom Call Stacks,” </a:t>
            </a:r>
            <a:r>
              <a:rPr lang="en-US" i="1" dirty="0">
                <a:effectLst/>
              </a:rPr>
              <a:t>0xdarkvortex.dev</a:t>
            </a:r>
            <a:r>
              <a:rPr lang="en-US" dirty="0">
                <a:effectLst/>
              </a:rPr>
              <a:t>, Jan. 29, 2023. https://0xdarkvortex.dev/hiding-in-plainsight/</a:t>
            </a:r>
          </a:p>
          <a:p>
            <a:r>
              <a:rPr lang="en-US" dirty="0">
                <a:effectLst/>
              </a:rPr>
              <a:t>[10]</a:t>
            </a:r>
          </a:p>
          <a:p>
            <a:r>
              <a:rPr lang="en-US" dirty="0" err="1">
                <a:effectLst/>
              </a:rPr>
              <a:t>paranoidninja</a:t>
            </a:r>
            <a:r>
              <a:rPr lang="en-US" dirty="0">
                <a:effectLst/>
              </a:rPr>
              <a:t>, “GitHub - </a:t>
            </a:r>
            <a:r>
              <a:rPr lang="en-US" dirty="0" err="1">
                <a:effectLst/>
              </a:rPr>
              <a:t>paranoidninja</a:t>
            </a:r>
            <a:r>
              <a:rPr lang="en-US" dirty="0">
                <a:effectLst/>
              </a:rPr>
              <a:t>/Proxy-DLL-Loads: The code is a pingback to the Dark Vortex blog”:, </a:t>
            </a:r>
            <a:r>
              <a:rPr lang="en-US" i="1" dirty="0">
                <a:effectLst/>
              </a:rPr>
              <a:t>GitHub</a:t>
            </a:r>
            <a:r>
              <a:rPr lang="en-US" dirty="0">
                <a:effectLst/>
              </a:rPr>
              <a:t>, 2023. https://github.com/paranoidninja/Proxy-DLL-Loads</a:t>
            </a:r>
          </a:p>
          <a:p>
            <a:r>
              <a:rPr lang="en-US" dirty="0">
                <a:effectLst/>
              </a:rPr>
              <a:t>[11]</a:t>
            </a:r>
          </a:p>
          <a:p>
            <a:r>
              <a:rPr lang="en-US" dirty="0">
                <a:effectLst/>
              </a:rPr>
              <a:t>Yazid, “Best EDR Of The Market v1.1.0,” </a:t>
            </a:r>
            <a:r>
              <a:rPr lang="en-US" i="1" dirty="0">
                <a:effectLst/>
              </a:rPr>
              <a:t>Yazid’s notes</a:t>
            </a:r>
            <a:r>
              <a:rPr lang="en-US" dirty="0">
                <a:effectLst/>
              </a:rPr>
              <a:t>, Apr. 14, 2024. https://xacone.github.io/BestEdrOfTheMarketV2.html</a:t>
            </a:r>
          </a:p>
          <a:p>
            <a:r>
              <a:rPr lang="en-US" dirty="0">
                <a:effectLst/>
              </a:rPr>
              <a:t>[12]</a:t>
            </a:r>
          </a:p>
          <a:p>
            <a:r>
              <a:rPr lang="en-US" dirty="0">
                <a:effectLst/>
              </a:rPr>
              <a:t>A. Case and G. G. Richard, “Detecting objective-C malware through memory forensics,” </a:t>
            </a:r>
            <a:r>
              <a:rPr lang="en-US" i="1" dirty="0">
                <a:effectLst/>
              </a:rPr>
              <a:t>Digital Investigation</a:t>
            </a:r>
            <a:r>
              <a:rPr lang="en-US" dirty="0">
                <a:effectLst/>
              </a:rPr>
              <a:t>, vol. 18, Jun. 2024, </a:t>
            </a:r>
            <a:r>
              <a:rPr lang="en-US" dirty="0" err="1">
                <a:effectLst/>
              </a:rPr>
              <a:t>doi</a:t>
            </a:r>
            <a:r>
              <a:rPr lang="en-US" dirty="0">
                <a:effectLst/>
              </a:rPr>
              <a:t>: https://doi.org/10.1016/j.diin.2016.04.017.</a:t>
            </a:r>
          </a:p>
        </p:txBody>
      </p:sp>
      <p:sp>
        <p:nvSpPr>
          <p:cNvPr id="4" name="Slide Number Placeholder 3"/>
          <p:cNvSpPr>
            <a:spLocks noGrp="1"/>
          </p:cNvSpPr>
          <p:nvPr>
            <p:ph type="sldNum" sz="quarter" idx="5"/>
          </p:nvPr>
        </p:nvSpPr>
        <p:spPr/>
        <p:txBody>
          <a:bodyPr/>
          <a:lstStyle/>
          <a:p>
            <a:fld id="{55247812-3409-784D-BAE7-ABE53735D59F}" type="slidenum">
              <a:rPr lang="en-US" smtClean="0"/>
              <a:t>47</a:t>
            </a:fld>
            <a:endParaRPr lang="en-US"/>
          </a:p>
        </p:txBody>
      </p:sp>
    </p:spTree>
    <p:extLst>
      <p:ext uri="{BB962C8B-B14F-4D97-AF65-F5344CB8AC3E}">
        <p14:creationId xmlns:p14="http://schemas.microsoft.com/office/powerpoint/2010/main" val="220452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malware, it is a great idea to use a simple payload because it allows you to quickly identify if your payload was executed or not. After you confirm execution then switch to your fancy payloads and evasion mechanisms.</a:t>
            </a:r>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400123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Wannacry</a:t>
            </a:r>
            <a:r>
              <a:rPr lang="en-US" dirty="0"/>
              <a:t> transferred using the </a:t>
            </a:r>
            <a:r>
              <a:rPr lang="en-US" dirty="0" err="1"/>
              <a:t>EternalBlue</a:t>
            </a:r>
            <a:r>
              <a:rPr lang="en-US" dirty="0"/>
              <a:t> exploit</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41477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65197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no malicious intent so there was no reason to make my payload something destructive so I settled on something on general</a:t>
            </a:r>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456022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335814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Ntdll.dll is what nearly every process uses to translate their APIs into Native APIs </a:t>
            </a:r>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583332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10/11/2024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0xdarkvortex.dev/hiding-in-plainsigh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8" Type="http://schemas.openxmlformats.org/officeDocument/2006/relationships/hyperlink" Target="http://undocumented.ntinternals.net/" TargetMode="External"/><Relationship Id="rId13" Type="http://schemas.openxmlformats.org/officeDocument/2006/relationships/hyperlink" Target="https://github.com/aahmad097/AlternativeShellcodeExec" TargetMode="External"/><Relationship Id="rId3" Type="http://schemas.openxmlformats.org/officeDocument/2006/relationships/hyperlink" Target="https://maldevacademy.com/" TargetMode="External"/><Relationship Id="rId7" Type="http://schemas.openxmlformats.org/officeDocument/2006/relationships/hyperlink" Target="https://doxygen.reactos.org/" TargetMode="External"/><Relationship Id="rId12" Type="http://schemas.openxmlformats.org/officeDocument/2006/relationships/hyperlink" Target="https://steve-s.gitbook.io/0xtriboulet" TargetMode="External"/><Relationship Id="rId17" Type="http://schemas.openxmlformats.org/officeDocument/2006/relationships/hyperlink" Target="https://x.com/ninjaparanoid" TargetMode="External"/><Relationship Id="rId2" Type="http://schemas.openxmlformats.org/officeDocument/2006/relationships/notesSlide" Target="../notesSlides/notesSlide29.xml"/><Relationship Id="rId16" Type="http://schemas.openxmlformats.org/officeDocument/2006/relationships/hyperlink" Target="https://anti-debug.checkpoint.com/" TargetMode="External"/><Relationship Id="rId1" Type="http://schemas.openxmlformats.org/officeDocument/2006/relationships/slideLayout" Target="../slideLayouts/slideLayout12.xml"/><Relationship Id="rId6" Type="http://schemas.openxmlformats.org/officeDocument/2006/relationships/hyperlink" Target="https://malapi.io/" TargetMode="External"/><Relationship Id="rId11" Type="http://schemas.openxmlformats.org/officeDocument/2006/relationships/hyperlink" Target="https://www.crow.rip/crows-nest/mal/dev/getting-started" TargetMode="External"/><Relationship Id="rId5" Type="http://schemas.openxmlformats.org/officeDocument/2006/relationships/hyperlink" Target="https://unprotect.it/" TargetMode="External"/><Relationship Id="rId15" Type="http://schemas.openxmlformats.org/officeDocument/2006/relationships/hyperlink" Target="https://j00ru.vexillium.org/syscalls/nt/64/" TargetMode="External"/><Relationship Id="rId10" Type="http://schemas.openxmlformats.org/officeDocument/2006/relationships/hyperlink" Target="https://learn.microsoft.com/en-us/windows/win32/api/" TargetMode="External"/><Relationship Id="rId4" Type="http://schemas.openxmlformats.org/officeDocument/2006/relationships/hyperlink" Target="https://github.com/vxunderground/VX-API" TargetMode="External"/><Relationship Id="rId9" Type="http://schemas.openxmlformats.org/officeDocument/2006/relationships/hyperlink" Target="https://ntdoc.m417z.com/" TargetMode="External"/><Relationship Id="rId14" Type="http://schemas.openxmlformats.org/officeDocument/2006/relationships/hyperlink" Target="https://www.vergiliusproject.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www.linkedin.com/in/max-covey-b749531ba/" TargetMode="External"/><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hyperlink" Target="https://github.com/10N351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Effect>
                      <a14:brightnessContrast bright="-4900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230094" y="2286000"/>
            <a:ext cx="11731812" cy="2286000"/>
          </a:xfrm>
        </p:spPr>
        <p:txBody>
          <a:bodyPr/>
          <a:lstStyle/>
          <a:p>
            <a:r>
              <a:rPr lang="en-US" dirty="0"/>
              <a:t>Developing Highly Evasive Malware: Techniques for Bypassing Modern AV and EDR Solutions</a:t>
            </a:r>
          </a:p>
        </p:txBody>
      </p:sp>
      <p:sp>
        <p:nvSpPr>
          <p:cNvPr id="2" name="TextBox 1">
            <a:extLst>
              <a:ext uri="{FF2B5EF4-FFF2-40B4-BE49-F238E27FC236}">
                <a16:creationId xmlns:a16="http://schemas.microsoft.com/office/drawing/2014/main" id="{6591C1E5-5CF5-554E-EC1A-C8DBB43DC473}"/>
              </a:ext>
            </a:extLst>
          </p:cNvPr>
          <p:cNvSpPr txBox="1"/>
          <p:nvPr/>
        </p:nvSpPr>
        <p:spPr>
          <a:xfrm>
            <a:off x="4425616" y="4572000"/>
            <a:ext cx="3340768" cy="461665"/>
          </a:xfrm>
          <a:prstGeom prst="rect">
            <a:avLst/>
          </a:prstGeom>
          <a:noFill/>
        </p:spPr>
        <p:txBody>
          <a:bodyPr wrap="square" rtlCol="0">
            <a:spAutoFit/>
          </a:bodyPr>
          <a:lstStyle/>
          <a:p>
            <a:pPr algn="ctr"/>
            <a:r>
              <a:rPr lang="en-US" sz="2400" dirty="0">
                <a:solidFill>
                  <a:schemeClr val="bg1"/>
                </a:solidFill>
              </a:rPr>
              <a:t>Max Covey (10N351R)</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My Approach</a:t>
            </a:r>
          </a:p>
        </p:txBody>
      </p:sp>
    </p:spTree>
    <p:extLst>
      <p:ext uri="{BB962C8B-B14F-4D97-AF65-F5344CB8AC3E}">
        <p14:creationId xmlns:p14="http://schemas.microsoft.com/office/powerpoint/2010/main" val="146535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6B29-2B6D-8733-5FD8-547B67DCEDAF}"/>
              </a:ext>
            </a:extLst>
          </p:cNvPr>
          <p:cNvSpPr>
            <a:spLocks noGrp="1"/>
          </p:cNvSpPr>
          <p:nvPr>
            <p:ph type="title"/>
          </p:nvPr>
        </p:nvSpPr>
        <p:spPr/>
        <p:txBody>
          <a:bodyPr/>
          <a:lstStyle/>
          <a:p>
            <a:r>
              <a:rPr lang="en-US" dirty="0"/>
              <a:t>My choices</a:t>
            </a:r>
          </a:p>
        </p:txBody>
      </p:sp>
      <p:sp>
        <p:nvSpPr>
          <p:cNvPr id="3" name="Content Placeholder 2">
            <a:extLst>
              <a:ext uri="{FF2B5EF4-FFF2-40B4-BE49-F238E27FC236}">
                <a16:creationId xmlns:a16="http://schemas.microsoft.com/office/drawing/2014/main" id="{3468EB34-7EB0-19DD-C6A4-50B1DD840CE0}"/>
              </a:ext>
            </a:extLst>
          </p:cNvPr>
          <p:cNvSpPr>
            <a:spLocks noGrp="1"/>
          </p:cNvSpPr>
          <p:nvPr>
            <p:ph sz="quarter" idx="15"/>
          </p:nvPr>
        </p:nvSpPr>
        <p:spPr>
          <a:xfrm>
            <a:off x="838200" y="1790329"/>
            <a:ext cx="8203632" cy="4113054"/>
          </a:xfrm>
        </p:spPr>
        <p:txBody>
          <a:bodyPr>
            <a:normAutofit lnSpcReduction="10000"/>
          </a:bodyPr>
          <a:lstStyle/>
          <a:p>
            <a:r>
              <a:rPr lang="en-US" dirty="0"/>
              <a:t>I was overwhelmed with all the choices so I wanted to go with something general</a:t>
            </a:r>
          </a:p>
          <a:p>
            <a:pPr marL="285750" indent="-285750">
              <a:buFont typeface="Arial" panose="020B0604020202020204" pitchFamily="34" charset="0"/>
              <a:buChar char="•"/>
            </a:pPr>
            <a:r>
              <a:rPr lang="en-US" dirty="0"/>
              <a:t>Shellcode loader</a:t>
            </a:r>
          </a:p>
          <a:p>
            <a:pPr marL="285750" indent="-285750">
              <a:buFont typeface="Arial" panose="020B0604020202020204" pitchFamily="34" charset="0"/>
              <a:buChar char="•"/>
            </a:pPr>
            <a:r>
              <a:rPr lang="en-US" dirty="0"/>
              <a:t>Modular design to add/remove modules as I learned</a:t>
            </a:r>
          </a:p>
          <a:p>
            <a:pPr marL="285750" indent="-285750">
              <a:buFont typeface="Arial" panose="020B0604020202020204" pitchFamily="34" charset="0"/>
              <a:buChar char="•"/>
            </a:pPr>
            <a:r>
              <a:rPr lang="en-US" dirty="0"/>
              <a:t>Target Windows 10 but easily upgradeable to target Windows 11</a:t>
            </a:r>
          </a:p>
          <a:p>
            <a:pPr marL="285750" indent="-285750">
              <a:buFont typeface="Arial" panose="020B0604020202020204" pitchFamily="34" charset="0"/>
              <a:buChar char="•"/>
            </a:pPr>
            <a:r>
              <a:rPr lang="en-US" dirty="0"/>
              <a:t>Written in C/C++</a:t>
            </a:r>
          </a:p>
          <a:p>
            <a:pPr marL="285750" indent="-285750">
              <a:buFont typeface="Arial" panose="020B0604020202020204" pitchFamily="34" charset="0"/>
              <a:buChar char="•"/>
            </a:pPr>
            <a:r>
              <a:rPr lang="en-US" dirty="0"/>
              <a:t>Delivered via phishing and stored on disk</a:t>
            </a:r>
          </a:p>
          <a:p>
            <a:pPr marL="285750" indent="-285750">
              <a:buFont typeface="Arial" panose="020B0604020202020204" pitchFamily="34" charset="0"/>
              <a:buChar char="•"/>
            </a:pPr>
            <a:r>
              <a:rPr lang="en-US" dirty="0" err="1"/>
              <a:t>Stageless</a:t>
            </a:r>
            <a:r>
              <a:rPr lang="en-US" dirty="0"/>
              <a:t> to minimize opportunities for failures</a:t>
            </a:r>
          </a:p>
          <a:p>
            <a:pPr marL="285750" indent="-285750">
              <a:buFont typeface="Arial" panose="020B0604020202020204" pitchFamily="34" charset="0"/>
              <a:buChar char="•"/>
            </a:pPr>
            <a:r>
              <a:rPr lang="en-US" dirty="0"/>
              <a:t>Super sneaky</a:t>
            </a:r>
          </a:p>
        </p:txBody>
      </p:sp>
    </p:spTree>
    <p:extLst>
      <p:ext uri="{BB962C8B-B14F-4D97-AF65-F5344CB8AC3E}">
        <p14:creationId xmlns:p14="http://schemas.microsoft.com/office/powerpoint/2010/main" val="212362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Windows Internals Ultra Crash Course</a:t>
            </a:r>
          </a:p>
        </p:txBody>
      </p:sp>
    </p:spTree>
    <p:extLst>
      <p:ext uri="{BB962C8B-B14F-4D97-AF65-F5344CB8AC3E}">
        <p14:creationId xmlns:p14="http://schemas.microsoft.com/office/powerpoint/2010/main" val="3031647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0" y="448056"/>
            <a:ext cx="6662737" cy="596353"/>
          </a:xfrm>
        </p:spPr>
        <p:txBody>
          <a:bodyPr/>
          <a:lstStyle/>
          <a:p>
            <a:r>
              <a:rPr lang="en-US" dirty="0"/>
              <a:t>Windows Internals</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199" y="1074745"/>
            <a:ext cx="5376971" cy="5257303"/>
          </a:xfrm>
        </p:spPr>
        <p:txBody>
          <a:bodyPr>
            <a:normAutofit/>
          </a:bodyPr>
          <a:lstStyle/>
          <a:p>
            <a:r>
              <a:rPr lang="en-US" dirty="0"/>
              <a:t>Windows is comprised of Dynamic Link Libraries (DLLS) that export functionality for applications to use.</a:t>
            </a:r>
          </a:p>
          <a:p>
            <a:pPr marL="285750" indent="-285750">
              <a:buFont typeface="Arial" panose="020B0604020202020204" pitchFamily="34" charset="0"/>
              <a:buChar char="•"/>
            </a:pPr>
            <a:r>
              <a:rPr lang="en-US" b="1" dirty="0"/>
              <a:t>`Ntdll.dll` </a:t>
            </a:r>
            <a:r>
              <a:rPr lang="en-US" dirty="0"/>
              <a:t>is one of the most important DLLs because it facilitates communication with the Windows Kernel as it provides  the necessary context and syntax needed to issue </a:t>
            </a:r>
            <a:r>
              <a:rPr lang="en-US" b="1" dirty="0"/>
              <a:t>system calls</a:t>
            </a:r>
          </a:p>
          <a:p>
            <a:r>
              <a:rPr lang="en-US" dirty="0"/>
              <a:t>The Windows operating system operates with a privilege hierarchy referred to as “rings”</a:t>
            </a:r>
          </a:p>
          <a:p>
            <a:pPr marL="285750" indent="-285750">
              <a:buFont typeface="Arial" panose="020B0604020202020204" pitchFamily="34" charset="0"/>
              <a:buChar char="•"/>
            </a:pPr>
            <a:r>
              <a:rPr lang="en-US" b="1" dirty="0"/>
              <a:t>User Mode (Ring 3)</a:t>
            </a:r>
            <a:r>
              <a:rPr lang="en-US" dirty="0"/>
              <a:t> – where most applications run with limited privileges</a:t>
            </a:r>
          </a:p>
          <a:p>
            <a:pPr marL="285750" indent="-285750">
              <a:buFont typeface="Arial" panose="020B0604020202020204" pitchFamily="34" charset="0"/>
              <a:buChar char="•"/>
            </a:pPr>
            <a:r>
              <a:rPr lang="en-US" b="1" dirty="0"/>
              <a:t>Kernel Mode (Ring 0) </a:t>
            </a:r>
            <a:r>
              <a:rPr lang="en-US" dirty="0"/>
              <a:t>– has full control of the system hardware</a:t>
            </a:r>
          </a:p>
          <a:p>
            <a:r>
              <a:rPr lang="en-US" dirty="0"/>
              <a:t>When applications (Ring 3) need to perform task, Windows APIs are translated using various DLLs into Native APIs and finally down to system calls (Kernel Mode) where it the task can be allotted CPU cycles and executed</a:t>
            </a:r>
          </a:p>
        </p:txBody>
      </p:sp>
      <p:sp>
        <p:nvSpPr>
          <p:cNvPr id="7" name="Rectangle 6">
            <a:extLst>
              <a:ext uri="{FF2B5EF4-FFF2-40B4-BE49-F238E27FC236}">
                <a16:creationId xmlns:a16="http://schemas.microsoft.com/office/drawing/2014/main" id="{9EF408B5-4B08-4560-5EA7-AF380D6114F9}"/>
              </a:ext>
            </a:extLst>
          </p:cNvPr>
          <p:cNvSpPr/>
          <p:nvPr/>
        </p:nvSpPr>
        <p:spPr>
          <a:xfrm>
            <a:off x="8464731" y="-43545"/>
            <a:ext cx="3727269"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E7BA3E-87B4-D13D-330F-A9D404B03E48}"/>
              </a:ext>
            </a:extLst>
          </p:cNvPr>
          <p:cNvPicPr>
            <a:picLocks noChangeAspect="1"/>
          </p:cNvPicPr>
          <p:nvPr/>
        </p:nvPicPr>
        <p:blipFill>
          <a:blip r:embed="rId3"/>
          <a:stretch>
            <a:fillRect/>
          </a:stretch>
        </p:blipFill>
        <p:spPr>
          <a:xfrm>
            <a:off x="8464731" y="297353"/>
            <a:ext cx="3727269" cy="6263294"/>
          </a:xfrm>
          <a:prstGeom prst="rect">
            <a:avLst/>
          </a:prstGeom>
        </p:spPr>
      </p:pic>
      <p:sp>
        <p:nvSpPr>
          <p:cNvPr id="12" name="Rectangle 11">
            <a:extLst>
              <a:ext uri="{FF2B5EF4-FFF2-40B4-BE49-F238E27FC236}">
                <a16:creationId xmlns:a16="http://schemas.microsoft.com/office/drawing/2014/main" id="{1B7864FE-F32B-A3FD-881E-92B4C31E017D}"/>
              </a:ext>
            </a:extLst>
          </p:cNvPr>
          <p:cNvSpPr/>
          <p:nvPr/>
        </p:nvSpPr>
        <p:spPr>
          <a:xfrm>
            <a:off x="7909321" y="-43994"/>
            <a:ext cx="1732547" cy="20058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Protection ring - Wikipedia">
            <a:extLst>
              <a:ext uri="{FF2B5EF4-FFF2-40B4-BE49-F238E27FC236}">
                <a16:creationId xmlns:a16="http://schemas.microsoft.com/office/drawing/2014/main" id="{985B1F00-2467-B32F-BB9C-79CDB1331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811" y="68751"/>
            <a:ext cx="3633772" cy="26224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2430775-2B76-306D-C380-909AB967DFE9}"/>
              </a:ext>
            </a:extLst>
          </p:cNvPr>
          <p:cNvSpPr txBox="1"/>
          <p:nvPr/>
        </p:nvSpPr>
        <p:spPr>
          <a:xfrm>
            <a:off x="5989385" y="6332048"/>
            <a:ext cx="2475346" cy="523220"/>
          </a:xfrm>
          <a:prstGeom prst="rect">
            <a:avLst/>
          </a:prstGeom>
          <a:noFill/>
        </p:spPr>
        <p:txBody>
          <a:bodyPr wrap="square" rtlCol="0">
            <a:spAutoFit/>
          </a:bodyPr>
          <a:lstStyle/>
          <a:p>
            <a:pPr algn="r"/>
            <a:r>
              <a:rPr lang="en-US" sz="1400" i="1" dirty="0"/>
              <a:t>Graphic derived from Red Ops Information Security [3]</a:t>
            </a:r>
          </a:p>
        </p:txBody>
      </p:sp>
    </p:spTree>
    <p:extLst>
      <p:ext uri="{BB962C8B-B14F-4D97-AF65-F5344CB8AC3E}">
        <p14:creationId xmlns:p14="http://schemas.microsoft.com/office/powerpoint/2010/main" val="94993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Understanding Security Controls &amp; Bypasses</a:t>
            </a:r>
          </a:p>
        </p:txBody>
      </p:sp>
    </p:spTree>
    <p:extLst>
      <p:ext uri="{BB962C8B-B14F-4D97-AF65-F5344CB8AC3E}">
        <p14:creationId xmlns:p14="http://schemas.microsoft.com/office/powerpoint/2010/main" val="75164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How Anti-virus (AV) works</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310641"/>
            <a:ext cx="5257800" cy="4851328"/>
          </a:xfrm>
        </p:spPr>
        <p:txBody>
          <a:bodyPr/>
          <a:lstStyle/>
          <a:p>
            <a:r>
              <a:rPr lang="en-US" dirty="0"/>
              <a:t>How AVs detect malicious files</a:t>
            </a:r>
          </a:p>
          <a:p>
            <a:pPr marL="285750" indent="-285750">
              <a:buFont typeface="Arial" panose="020B0604020202020204" pitchFamily="34" charset="0"/>
              <a:buChar char="•"/>
            </a:pPr>
            <a:r>
              <a:rPr lang="en-US" dirty="0"/>
              <a:t>Signature-based Detections</a:t>
            </a:r>
          </a:p>
          <a:p>
            <a:pPr marL="285750" indent="-285750">
              <a:buFont typeface="Arial" panose="020B0604020202020204" pitchFamily="34" charset="0"/>
              <a:buChar char="•"/>
            </a:pPr>
            <a:r>
              <a:rPr lang="en-US" dirty="0"/>
              <a:t>Behavioral Monitoring</a:t>
            </a:r>
          </a:p>
          <a:p>
            <a:pPr marL="285750" indent="-285750">
              <a:buFont typeface="Arial" panose="020B0604020202020204" pitchFamily="34" charset="0"/>
              <a:buChar char="•"/>
            </a:pPr>
            <a:r>
              <a:rPr lang="en-US" dirty="0"/>
              <a:t>Heuristic Flags</a:t>
            </a:r>
          </a:p>
          <a:p>
            <a:r>
              <a:rPr lang="en-US" dirty="0"/>
              <a:t>What AVs see</a:t>
            </a:r>
          </a:p>
          <a:p>
            <a:pPr marL="285750" indent="-285750">
              <a:buFont typeface="Arial" panose="020B0604020202020204" pitchFamily="34" charset="0"/>
              <a:buChar char="•"/>
            </a:pPr>
            <a:r>
              <a:rPr lang="en-US" dirty="0"/>
              <a:t>File signatures</a:t>
            </a:r>
          </a:p>
          <a:p>
            <a:pPr marL="285750" indent="-285750">
              <a:buFont typeface="Arial" panose="020B0604020202020204" pitchFamily="34" charset="0"/>
              <a:buChar char="•"/>
            </a:pPr>
            <a:r>
              <a:rPr lang="en-US" dirty="0"/>
              <a:t>Unusual actions</a:t>
            </a:r>
          </a:p>
          <a:p>
            <a:pPr marL="285750" indent="-285750">
              <a:buFont typeface="Arial" panose="020B0604020202020204" pitchFamily="34" charset="0"/>
              <a:buChar char="•"/>
            </a:pPr>
            <a:r>
              <a:rPr lang="en-US" dirty="0"/>
              <a:t>Network traffic</a:t>
            </a:r>
          </a:p>
        </p:txBody>
      </p:sp>
      <p:sp>
        <p:nvSpPr>
          <p:cNvPr id="4" name="Picture Placeholder 3">
            <a:extLst>
              <a:ext uri="{FF2B5EF4-FFF2-40B4-BE49-F238E27FC236}">
                <a16:creationId xmlns:a16="http://schemas.microsoft.com/office/drawing/2014/main" id="{CDEF6557-A7E6-B2CF-D59C-3D291F8B8AA7}"/>
              </a:ext>
            </a:extLst>
          </p:cNvPr>
          <p:cNvSpPr>
            <a:spLocks noGrp="1"/>
          </p:cNvSpPr>
          <p:nvPr>
            <p:ph type="pic" sz="quarter" idx="10"/>
          </p:nvPr>
        </p:nvSpPr>
        <p:spPr/>
      </p:sp>
      <p:sp>
        <p:nvSpPr>
          <p:cNvPr id="5" name="Rectangle 4">
            <a:extLst>
              <a:ext uri="{FF2B5EF4-FFF2-40B4-BE49-F238E27FC236}">
                <a16:creationId xmlns:a16="http://schemas.microsoft.com/office/drawing/2014/main" id="{A4534289-EA27-887D-E74C-7566D23E6335}"/>
              </a:ext>
            </a:extLst>
          </p:cNvPr>
          <p:cNvSpPr/>
          <p:nvPr/>
        </p:nvSpPr>
        <p:spPr>
          <a:xfrm>
            <a:off x="8464731" y="-43545"/>
            <a:ext cx="3727269"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B38207-8D1D-562E-3F36-2D78921AED21}"/>
              </a:ext>
            </a:extLst>
          </p:cNvPr>
          <p:cNvPicPr>
            <a:picLocks noChangeAspect="1"/>
          </p:cNvPicPr>
          <p:nvPr/>
        </p:nvPicPr>
        <p:blipFill>
          <a:blip r:embed="rId2"/>
          <a:stretch>
            <a:fillRect/>
          </a:stretch>
        </p:blipFill>
        <p:spPr>
          <a:xfrm>
            <a:off x="8464731" y="297353"/>
            <a:ext cx="3727269" cy="6263294"/>
          </a:xfrm>
          <a:prstGeom prst="rect">
            <a:avLst/>
          </a:prstGeom>
        </p:spPr>
      </p:pic>
      <p:sp>
        <p:nvSpPr>
          <p:cNvPr id="7" name="Rectangle 6">
            <a:extLst>
              <a:ext uri="{FF2B5EF4-FFF2-40B4-BE49-F238E27FC236}">
                <a16:creationId xmlns:a16="http://schemas.microsoft.com/office/drawing/2014/main" id="{B9612B40-CA76-8E92-C03E-BBC66A4EE575}"/>
              </a:ext>
            </a:extLst>
          </p:cNvPr>
          <p:cNvSpPr/>
          <p:nvPr/>
        </p:nvSpPr>
        <p:spPr>
          <a:xfrm>
            <a:off x="9560030" y="253359"/>
            <a:ext cx="1500722" cy="21994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31F52EF-827D-4E1C-486A-1B32AA065BAE}"/>
              </a:ext>
            </a:extLst>
          </p:cNvPr>
          <p:cNvSpPr txBox="1"/>
          <p:nvPr/>
        </p:nvSpPr>
        <p:spPr>
          <a:xfrm>
            <a:off x="8360345" y="1310641"/>
            <a:ext cx="1304071" cy="738664"/>
          </a:xfrm>
          <a:prstGeom prst="rect">
            <a:avLst/>
          </a:prstGeom>
          <a:noFill/>
        </p:spPr>
        <p:txBody>
          <a:bodyPr wrap="square" rtlCol="0">
            <a:spAutoFit/>
          </a:bodyPr>
          <a:lstStyle/>
          <a:p>
            <a:pPr algn="ctr"/>
            <a:r>
              <a:rPr lang="en-US" sz="1400" dirty="0">
                <a:solidFill>
                  <a:srgbClr val="FF0000"/>
                </a:solidFill>
              </a:rPr>
              <a:t>Where AVs Usually Monitor</a:t>
            </a:r>
          </a:p>
        </p:txBody>
      </p:sp>
    </p:spTree>
    <p:extLst>
      <p:ext uri="{BB962C8B-B14F-4D97-AF65-F5344CB8AC3E}">
        <p14:creationId xmlns:p14="http://schemas.microsoft.com/office/powerpoint/2010/main" val="266216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0" y="448056"/>
            <a:ext cx="6662737" cy="1281684"/>
          </a:xfrm>
        </p:spPr>
        <p:txBody>
          <a:bodyPr/>
          <a:lstStyle/>
          <a:p>
            <a:r>
              <a:rPr lang="en-US" dirty="0"/>
              <a:t>How Endpoint-Detection- and-response (EDR) systems work</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889759"/>
            <a:ext cx="5257800" cy="4272209"/>
          </a:xfrm>
        </p:spPr>
        <p:txBody>
          <a:bodyPr/>
          <a:lstStyle/>
          <a:p>
            <a:r>
              <a:rPr lang="en-US" dirty="0"/>
              <a:t>Like AV but better in </a:t>
            </a:r>
            <a:r>
              <a:rPr lang="en-US" b="1" dirty="0"/>
              <a:t>almost</a:t>
            </a:r>
            <a:r>
              <a:rPr lang="en-US" dirty="0"/>
              <a:t> every way</a:t>
            </a:r>
          </a:p>
          <a:p>
            <a:endParaRPr lang="en-US" dirty="0"/>
          </a:p>
          <a:p>
            <a:r>
              <a:rPr lang="en-US" dirty="0"/>
              <a:t>How EDRs detect malicious activity</a:t>
            </a:r>
          </a:p>
          <a:p>
            <a:pPr marL="285750" indent="-285750">
              <a:buFont typeface="Arial" panose="020B0604020202020204" pitchFamily="34" charset="0"/>
              <a:buChar char="•"/>
            </a:pPr>
            <a:r>
              <a:rPr lang="en-US" dirty="0"/>
              <a:t>Behavioral Analysis using API hooks</a:t>
            </a:r>
          </a:p>
          <a:p>
            <a:pPr marL="285750" indent="-285750">
              <a:buFont typeface="Arial" panose="020B0604020202020204" pitchFamily="34" charset="0"/>
              <a:buChar char="•"/>
            </a:pPr>
            <a:r>
              <a:rPr lang="en-US" dirty="0"/>
              <a:t>Intercepting </a:t>
            </a:r>
            <a:r>
              <a:rPr lang="en-US" dirty="0" err="1"/>
              <a:t>syscall</a:t>
            </a:r>
            <a:r>
              <a:rPr lang="en-US" dirty="0"/>
              <a:t> instructions</a:t>
            </a:r>
          </a:p>
          <a:p>
            <a:pPr marL="285750" indent="-285750">
              <a:buFont typeface="Arial" panose="020B0604020202020204" pitchFamily="34" charset="0"/>
              <a:buChar char="•"/>
            </a:pPr>
            <a:r>
              <a:rPr lang="en-US" dirty="0"/>
              <a:t>Stack tracing</a:t>
            </a:r>
          </a:p>
        </p:txBody>
      </p:sp>
      <p:sp>
        <p:nvSpPr>
          <p:cNvPr id="4" name="Picture Placeholder 3">
            <a:extLst>
              <a:ext uri="{FF2B5EF4-FFF2-40B4-BE49-F238E27FC236}">
                <a16:creationId xmlns:a16="http://schemas.microsoft.com/office/drawing/2014/main" id="{CDEF6557-A7E6-B2CF-D59C-3D291F8B8AA7}"/>
              </a:ext>
            </a:extLst>
          </p:cNvPr>
          <p:cNvSpPr>
            <a:spLocks noGrp="1"/>
          </p:cNvSpPr>
          <p:nvPr>
            <p:ph type="pic" sz="quarter" idx="10"/>
          </p:nvPr>
        </p:nvSpPr>
        <p:spPr/>
      </p:sp>
      <p:sp>
        <p:nvSpPr>
          <p:cNvPr id="5" name="Rectangle 4">
            <a:extLst>
              <a:ext uri="{FF2B5EF4-FFF2-40B4-BE49-F238E27FC236}">
                <a16:creationId xmlns:a16="http://schemas.microsoft.com/office/drawing/2014/main" id="{EB854D03-DAF3-58E2-7DC8-2FC0E7D8BF9F}"/>
              </a:ext>
            </a:extLst>
          </p:cNvPr>
          <p:cNvSpPr/>
          <p:nvPr/>
        </p:nvSpPr>
        <p:spPr>
          <a:xfrm>
            <a:off x="8464731" y="-43545"/>
            <a:ext cx="3727269"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20694D6-585E-4A1E-5CC4-6142559DB998}"/>
              </a:ext>
            </a:extLst>
          </p:cNvPr>
          <p:cNvPicPr>
            <a:picLocks noChangeAspect="1"/>
          </p:cNvPicPr>
          <p:nvPr/>
        </p:nvPicPr>
        <p:blipFill>
          <a:blip r:embed="rId2"/>
          <a:stretch>
            <a:fillRect/>
          </a:stretch>
        </p:blipFill>
        <p:spPr>
          <a:xfrm>
            <a:off x="8464731" y="297353"/>
            <a:ext cx="3727269" cy="6263294"/>
          </a:xfrm>
          <a:prstGeom prst="rect">
            <a:avLst/>
          </a:prstGeom>
        </p:spPr>
      </p:pic>
      <p:cxnSp>
        <p:nvCxnSpPr>
          <p:cNvPr id="8" name="Straight Arrow Connector 7">
            <a:extLst>
              <a:ext uri="{FF2B5EF4-FFF2-40B4-BE49-F238E27FC236}">
                <a16:creationId xmlns:a16="http://schemas.microsoft.com/office/drawing/2014/main" id="{F6569A5E-CB47-1DE0-97B7-FD66908E7D25}"/>
              </a:ext>
            </a:extLst>
          </p:cNvPr>
          <p:cNvCxnSpPr>
            <a:cxnSpLocks/>
          </p:cNvCxnSpPr>
          <p:nvPr/>
        </p:nvCxnSpPr>
        <p:spPr>
          <a:xfrm>
            <a:off x="9070328" y="3531924"/>
            <a:ext cx="632713" cy="2079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0D0BB21-6422-99FA-5EC5-64AD39E6D5BF}"/>
              </a:ext>
            </a:extLst>
          </p:cNvPr>
          <p:cNvSpPr txBox="1"/>
          <p:nvPr/>
        </p:nvSpPr>
        <p:spPr>
          <a:xfrm>
            <a:off x="8506996" y="2968944"/>
            <a:ext cx="1119112" cy="523220"/>
          </a:xfrm>
          <a:prstGeom prst="rect">
            <a:avLst/>
          </a:prstGeom>
          <a:noFill/>
        </p:spPr>
        <p:txBody>
          <a:bodyPr wrap="square" rtlCol="0">
            <a:spAutoFit/>
          </a:bodyPr>
          <a:lstStyle/>
          <a:p>
            <a:pPr algn="ctr"/>
            <a:r>
              <a:rPr lang="en-US" sz="1400" dirty="0">
                <a:solidFill>
                  <a:srgbClr val="FF0000"/>
                </a:solidFill>
              </a:rPr>
              <a:t>Where EDRs usually sit</a:t>
            </a:r>
          </a:p>
        </p:txBody>
      </p:sp>
      <p:sp>
        <p:nvSpPr>
          <p:cNvPr id="19" name="Rectangle 18">
            <a:extLst>
              <a:ext uri="{FF2B5EF4-FFF2-40B4-BE49-F238E27FC236}">
                <a16:creationId xmlns:a16="http://schemas.microsoft.com/office/drawing/2014/main" id="{EDD18F85-8C16-B63E-04E9-0DD3A927A5B2}"/>
              </a:ext>
            </a:extLst>
          </p:cNvPr>
          <p:cNvSpPr/>
          <p:nvPr/>
        </p:nvSpPr>
        <p:spPr>
          <a:xfrm>
            <a:off x="9560030" y="253359"/>
            <a:ext cx="1500722" cy="21994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A9B98EF-2AB7-8F7B-A8D5-A2220926E4A2}"/>
              </a:ext>
            </a:extLst>
          </p:cNvPr>
          <p:cNvSpPr/>
          <p:nvPr/>
        </p:nvSpPr>
        <p:spPr>
          <a:xfrm>
            <a:off x="9668372" y="2535184"/>
            <a:ext cx="1304071" cy="88514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89C22F1-97DC-B894-EC70-7F0C10AB7614}"/>
              </a:ext>
            </a:extLst>
          </p:cNvPr>
          <p:cNvSpPr txBox="1"/>
          <p:nvPr/>
        </p:nvSpPr>
        <p:spPr>
          <a:xfrm>
            <a:off x="8360345" y="930066"/>
            <a:ext cx="1304071" cy="523220"/>
          </a:xfrm>
          <a:prstGeom prst="rect">
            <a:avLst/>
          </a:prstGeom>
          <a:noFill/>
        </p:spPr>
        <p:txBody>
          <a:bodyPr wrap="square" rtlCol="0">
            <a:spAutoFit/>
          </a:bodyPr>
          <a:lstStyle/>
          <a:p>
            <a:pPr algn="ctr"/>
            <a:r>
              <a:rPr lang="en-US" sz="1400" dirty="0">
                <a:solidFill>
                  <a:srgbClr val="FF0000"/>
                </a:solidFill>
              </a:rPr>
              <a:t>Covered by</a:t>
            </a:r>
          </a:p>
          <a:p>
            <a:pPr algn="ctr"/>
            <a:r>
              <a:rPr lang="en-US" sz="1400" dirty="0">
                <a:solidFill>
                  <a:srgbClr val="FF0000"/>
                </a:solidFill>
              </a:rPr>
              <a:t>AV</a:t>
            </a:r>
          </a:p>
        </p:txBody>
      </p:sp>
      <p:sp>
        <p:nvSpPr>
          <p:cNvPr id="22" name="TextBox 21">
            <a:extLst>
              <a:ext uri="{FF2B5EF4-FFF2-40B4-BE49-F238E27FC236}">
                <a16:creationId xmlns:a16="http://schemas.microsoft.com/office/drawing/2014/main" id="{1DA29BF9-3835-2907-F616-2158D853CE9D}"/>
              </a:ext>
            </a:extLst>
          </p:cNvPr>
          <p:cNvSpPr txBox="1"/>
          <p:nvPr/>
        </p:nvSpPr>
        <p:spPr>
          <a:xfrm>
            <a:off x="10899835" y="2618306"/>
            <a:ext cx="1304071" cy="523220"/>
          </a:xfrm>
          <a:prstGeom prst="rect">
            <a:avLst/>
          </a:prstGeom>
          <a:noFill/>
        </p:spPr>
        <p:txBody>
          <a:bodyPr wrap="square" rtlCol="0">
            <a:spAutoFit/>
          </a:bodyPr>
          <a:lstStyle/>
          <a:p>
            <a:pPr algn="ctr"/>
            <a:r>
              <a:rPr lang="en-US" sz="1400" dirty="0">
                <a:solidFill>
                  <a:srgbClr val="00B0F0"/>
                </a:solidFill>
              </a:rPr>
              <a:t>EDR cross-reference</a:t>
            </a:r>
          </a:p>
        </p:txBody>
      </p:sp>
      <p:cxnSp>
        <p:nvCxnSpPr>
          <p:cNvPr id="23" name="Straight Arrow Connector 22">
            <a:extLst>
              <a:ext uri="{FF2B5EF4-FFF2-40B4-BE49-F238E27FC236}">
                <a16:creationId xmlns:a16="http://schemas.microsoft.com/office/drawing/2014/main" id="{2AEABC39-4A79-D0F7-3ED9-7819178BA7AA}"/>
              </a:ext>
            </a:extLst>
          </p:cNvPr>
          <p:cNvCxnSpPr>
            <a:cxnSpLocks/>
          </p:cNvCxnSpPr>
          <p:nvPr/>
        </p:nvCxnSpPr>
        <p:spPr>
          <a:xfrm flipH="1">
            <a:off x="11060752" y="3140483"/>
            <a:ext cx="451376" cy="447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83DA462-9C9C-67B2-67EC-6A330456A531}"/>
              </a:ext>
            </a:extLst>
          </p:cNvPr>
          <p:cNvSpPr/>
          <p:nvPr/>
        </p:nvSpPr>
        <p:spPr>
          <a:xfrm>
            <a:off x="9807538" y="3461363"/>
            <a:ext cx="859407" cy="5819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5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Evasion Techniques</a:t>
            </a:r>
          </a:p>
        </p:txBody>
      </p:sp>
    </p:spTree>
    <p:extLst>
      <p:ext uri="{BB962C8B-B14F-4D97-AF65-F5344CB8AC3E}">
        <p14:creationId xmlns:p14="http://schemas.microsoft.com/office/powerpoint/2010/main" val="103549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F9217A-BC10-CB7A-0EA4-D1EA0C13CB50}"/>
              </a:ext>
            </a:extLst>
          </p:cNvPr>
          <p:cNvSpPr/>
          <p:nvPr/>
        </p:nvSpPr>
        <p:spPr>
          <a:xfrm>
            <a:off x="7500938" y="-22226"/>
            <a:ext cx="4762379" cy="460289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Process Injection</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994299"/>
            <a:ext cx="5257800" cy="5167670"/>
          </a:xfrm>
        </p:spPr>
        <p:txBody>
          <a:bodyPr>
            <a:normAutofit/>
          </a:bodyPr>
          <a:lstStyle/>
          <a:p>
            <a:r>
              <a:rPr lang="en-US" dirty="0"/>
              <a:t>Process injection hijacks legitimate processes to execute malicious code outside of the originating process and out of the purview of AVs, EDRs, and sandboxes. This is done by manipulating a target process’s memory or threads to deviate from standard execution flow</a:t>
            </a:r>
          </a:p>
          <a:p>
            <a:endParaRPr lang="en-US" dirty="0"/>
          </a:p>
          <a:p>
            <a:r>
              <a:rPr lang="en-US" dirty="0"/>
              <a:t>There are a ton of ways to perform process injection</a:t>
            </a:r>
          </a:p>
          <a:p>
            <a:pPr marL="285750" indent="-285750">
              <a:buFont typeface="Arial" panose="020B0604020202020204" pitchFamily="34" charset="0"/>
              <a:buChar char="•"/>
            </a:pPr>
            <a:r>
              <a:rPr lang="en-US" dirty="0"/>
              <a:t>DLL Injection</a:t>
            </a:r>
          </a:p>
          <a:p>
            <a:pPr marL="285750" indent="-285750">
              <a:buFont typeface="Arial" panose="020B0604020202020204" pitchFamily="34" charset="0"/>
              <a:buChar char="•"/>
            </a:pPr>
            <a:r>
              <a:rPr lang="en-US" dirty="0"/>
              <a:t>PE Injection</a:t>
            </a:r>
          </a:p>
          <a:p>
            <a:pPr marL="285750" indent="-285750">
              <a:buFont typeface="Arial" panose="020B0604020202020204" pitchFamily="34" charset="0"/>
              <a:buChar char="•"/>
            </a:pPr>
            <a:r>
              <a:rPr lang="en-US" dirty="0"/>
              <a:t>Thread Hijacking</a:t>
            </a:r>
          </a:p>
          <a:p>
            <a:pPr marL="285750" indent="-285750">
              <a:buFont typeface="Arial" panose="020B0604020202020204" pitchFamily="34" charset="0"/>
              <a:buChar char="•"/>
            </a:pPr>
            <a:r>
              <a:rPr lang="en-US" dirty="0"/>
              <a:t>Mapping Injection</a:t>
            </a:r>
          </a:p>
          <a:p>
            <a:pPr marL="285750" indent="-285750">
              <a:buFont typeface="Arial" panose="020B0604020202020204" pitchFamily="34" charset="0"/>
              <a:buChar char="•"/>
            </a:pPr>
            <a:r>
              <a:rPr lang="en-US" dirty="0"/>
              <a:t>Asynchronous Procedure Calls (APC)</a:t>
            </a:r>
          </a:p>
          <a:p>
            <a:pPr marL="285750" indent="-285750">
              <a:buFont typeface="Arial" panose="020B0604020202020204" pitchFamily="34" charset="0"/>
              <a:buChar char="•"/>
            </a:pPr>
            <a:r>
              <a:rPr lang="en-US" dirty="0"/>
              <a:t>Process Hollowing</a:t>
            </a:r>
          </a:p>
          <a:p>
            <a:endParaRPr lang="en-US" dirty="0"/>
          </a:p>
        </p:txBody>
      </p:sp>
      <p:pic>
        <p:nvPicPr>
          <p:cNvPr id="8" name="Picture 7">
            <a:extLst>
              <a:ext uri="{FF2B5EF4-FFF2-40B4-BE49-F238E27FC236}">
                <a16:creationId xmlns:a16="http://schemas.microsoft.com/office/drawing/2014/main" id="{438A5498-4F26-0C39-8079-0B111FCB74B7}"/>
              </a:ext>
            </a:extLst>
          </p:cNvPr>
          <p:cNvPicPr>
            <a:picLocks noChangeAspect="1"/>
          </p:cNvPicPr>
          <p:nvPr/>
        </p:nvPicPr>
        <p:blipFill>
          <a:blip r:embed="rId2"/>
          <a:stretch>
            <a:fillRect/>
          </a:stretch>
        </p:blipFill>
        <p:spPr>
          <a:xfrm>
            <a:off x="7977154" y="595670"/>
            <a:ext cx="3809946" cy="3586257"/>
          </a:xfrm>
          <a:prstGeom prst="rect">
            <a:avLst/>
          </a:prstGeom>
        </p:spPr>
      </p:pic>
      <p:pic>
        <p:nvPicPr>
          <p:cNvPr id="5" name="Picture 4">
            <a:extLst>
              <a:ext uri="{FF2B5EF4-FFF2-40B4-BE49-F238E27FC236}">
                <a16:creationId xmlns:a16="http://schemas.microsoft.com/office/drawing/2014/main" id="{0E11191E-8406-85B7-05DD-ECBA745C6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786" y="4580187"/>
            <a:ext cx="5986214" cy="2279395"/>
          </a:xfrm>
          <a:prstGeom prst="rect">
            <a:avLst/>
          </a:prstGeom>
        </p:spPr>
      </p:pic>
    </p:spTree>
    <p:extLst>
      <p:ext uri="{BB962C8B-B14F-4D97-AF65-F5344CB8AC3E}">
        <p14:creationId xmlns:p14="http://schemas.microsoft.com/office/powerpoint/2010/main" val="234390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B691-8701-FB14-198E-7AFE7E39BC1C}"/>
              </a:ext>
            </a:extLst>
          </p:cNvPr>
          <p:cNvSpPr>
            <a:spLocks noGrp="1"/>
          </p:cNvSpPr>
          <p:nvPr>
            <p:ph type="title"/>
          </p:nvPr>
        </p:nvSpPr>
        <p:spPr/>
        <p:txBody>
          <a:bodyPr/>
          <a:lstStyle/>
          <a:p>
            <a:r>
              <a:rPr lang="en-US" dirty="0"/>
              <a:t>Process Injection Methods</a:t>
            </a:r>
          </a:p>
        </p:txBody>
      </p:sp>
      <p:sp>
        <p:nvSpPr>
          <p:cNvPr id="3" name="TextBox 2">
            <a:extLst>
              <a:ext uri="{FF2B5EF4-FFF2-40B4-BE49-F238E27FC236}">
                <a16:creationId xmlns:a16="http://schemas.microsoft.com/office/drawing/2014/main" id="{B3582750-89E3-A101-BF30-A88998C47918}"/>
              </a:ext>
            </a:extLst>
          </p:cNvPr>
          <p:cNvSpPr txBox="1"/>
          <p:nvPr/>
        </p:nvSpPr>
        <p:spPr>
          <a:xfrm>
            <a:off x="1054308" y="1608944"/>
            <a:ext cx="1863777" cy="369332"/>
          </a:xfrm>
          <a:prstGeom prst="rect">
            <a:avLst/>
          </a:prstGeom>
          <a:noFill/>
        </p:spPr>
        <p:txBody>
          <a:bodyPr wrap="square" rtlCol="0">
            <a:spAutoFit/>
          </a:bodyPr>
          <a:lstStyle/>
          <a:p>
            <a:pPr algn="ctr"/>
            <a:r>
              <a:rPr lang="en-US" dirty="0"/>
              <a:t>“Classic” Injection</a:t>
            </a:r>
          </a:p>
        </p:txBody>
      </p:sp>
      <p:sp>
        <p:nvSpPr>
          <p:cNvPr id="4" name="TextBox 3">
            <a:extLst>
              <a:ext uri="{FF2B5EF4-FFF2-40B4-BE49-F238E27FC236}">
                <a16:creationId xmlns:a16="http://schemas.microsoft.com/office/drawing/2014/main" id="{81B2DFE0-C09F-57FB-5F67-39867A8AD6C6}"/>
              </a:ext>
            </a:extLst>
          </p:cNvPr>
          <p:cNvSpPr txBox="1"/>
          <p:nvPr/>
        </p:nvSpPr>
        <p:spPr>
          <a:xfrm>
            <a:off x="5035445" y="1608944"/>
            <a:ext cx="2121109" cy="369332"/>
          </a:xfrm>
          <a:prstGeom prst="rect">
            <a:avLst/>
          </a:prstGeom>
          <a:noFill/>
        </p:spPr>
        <p:txBody>
          <a:bodyPr wrap="square" rtlCol="0">
            <a:spAutoFit/>
          </a:bodyPr>
          <a:lstStyle/>
          <a:p>
            <a:pPr algn="ctr"/>
            <a:r>
              <a:rPr lang="en-US" dirty="0"/>
              <a:t>Mapping Injection</a:t>
            </a:r>
          </a:p>
        </p:txBody>
      </p:sp>
      <p:sp>
        <p:nvSpPr>
          <p:cNvPr id="5" name="TextBox 4">
            <a:extLst>
              <a:ext uri="{FF2B5EF4-FFF2-40B4-BE49-F238E27FC236}">
                <a16:creationId xmlns:a16="http://schemas.microsoft.com/office/drawing/2014/main" id="{A042ED35-99AC-EB27-3949-A48FCB642C28}"/>
              </a:ext>
            </a:extLst>
          </p:cNvPr>
          <p:cNvSpPr txBox="1"/>
          <p:nvPr/>
        </p:nvSpPr>
        <p:spPr>
          <a:xfrm>
            <a:off x="9273915" y="1608944"/>
            <a:ext cx="1863777" cy="369332"/>
          </a:xfrm>
          <a:prstGeom prst="rect">
            <a:avLst/>
          </a:prstGeom>
          <a:noFill/>
        </p:spPr>
        <p:txBody>
          <a:bodyPr wrap="square" rtlCol="0">
            <a:spAutoFit/>
          </a:bodyPr>
          <a:lstStyle/>
          <a:p>
            <a:pPr algn="ctr"/>
            <a:r>
              <a:rPr lang="en-US" dirty="0"/>
              <a:t>APC Injection</a:t>
            </a:r>
          </a:p>
        </p:txBody>
      </p:sp>
      <p:pic>
        <p:nvPicPr>
          <p:cNvPr id="8" name="Picture 7">
            <a:extLst>
              <a:ext uri="{FF2B5EF4-FFF2-40B4-BE49-F238E27FC236}">
                <a16:creationId xmlns:a16="http://schemas.microsoft.com/office/drawing/2014/main" id="{0082802E-E74B-D2EB-1D80-2FF9C0C7ADB2}"/>
              </a:ext>
            </a:extLst>
          </p:cNvPr>
          <p:cNvPicPr>
            <a:picLocks noChangeAspect="1"/>
          </p:cNvPicPr>
          <p:nvPr/>
        </p:nvPicPr>
        <p:blipFill>
          <a:blip r:embed="rId3"/>
          <a:stretch>
            <a:fillRect/>
          </a:stretch>
        </p:blipFill>
        <p:spPr>
          <a:xfrm>
            <a:off x="0" y="1978276"/>
            <a:ext cx="4000571" cy="2244778"/>
          </a:xfrm>
          <a:prstGeom prst="rect">
            <a:avLst/>
          </a:prstGeom>
        </p:spPr>
      </p:pic>
      <p:pic>
        <p:nvPicPr>
          <p:cNvPr id="12" name="Picture 11">
            <a:extLst>
              <a:ext uri="{FF2B5EF4-FFF2-40B4-BE49-F238E27FC236}">
                <a16:creationId xmlns:a16="http://schemas.microsoft.com/office/drawing/2014/main" id="{4325FDB7-B519-3C48-821C-B04BE645EA88}"/>
              </a:ext>
            </a:extLst>
          </p:cNvPr>
          <p:cNvPicPr>
            <a:picLocks noChangeAspect="1"/>
          </p:cNvPicPr>
          <p:nvPr/>
        </p:nvPicPr>
        <p:blipFill>
          <a:blip r:embed="rId4"/>
          <a:stretch>
            <a:fillRect/>
          </a:stretch>
        </p:blipFill>
        <p:spPr>
          <a:xfrm>
            <a:off x="8201143" y="1978276"/>
            <a:ext cx="3990857" cy="2450689"/>
          </a:xfrm>
          <a:prstGeom prst="rect">
            <a:avLst/>
          </a:prstGeom>
        </p:spPr>
      </p:pic>
      <p:sp>
        <p:nvSpPr>
          <p:cNvPr id="13" name="TextBox 12">
            <a:extLst>
              <a:ext uri="{FF2B5EF4-FFF2-40B4-BE49-F238E27FC236}">
                <a16:creationId xmlns:a16="http://schemas.microsoft.com/office/drawing/2014/main" id="{7D3C4C1E-C043-E59D-0C7C-82BED30942AE}"/>
              </a:ext>
            </a:extLst>
          </p:cNvPr>
          <p:cNvSpPr txBox="1"/>
          <p:nvPr/>
        </p:nvSpPr>
        <p:spPr>
          <a:xfrm>
            <a:off x="8604983" y="4570030"/>
            <a:ext cx="3183176" cy="523220"/>
          </a:xfrm>
          <a:prstGeom prst="rect">
            <a:avLst/>
          </a:prstGeom>
          <a:noFill/>
        </p:spPr>
        <p:txBody>
          <a:bodyPr wrap="square" rtlCol="0">
            <a:spAutoFit/>
          </a:bodyPr>
          <a:lstStyle/>
          <a:p>
            <a:pPr algn="ctr"/>
            <a:r>
              <a:rPr lang="en-US" sz="1400" i="1" dirty="0"/>
              <a:t>Credit: Example Code derived from </a:t>
            </a:r>
            <a:r>
              <a:rPr lang="en-US" sz="1400" i="1" dirty="0" err="1"/>
              <a:t>Maldev</a:t>
            </a:r>
            <a:r>
              <a:rPr lang="en-US" sz="1400" i="1" dirty="0"/>
              <a:t> Academy coursework [4]</a:t>
            </a:r>
          </a:p>
        </p:txBody>
      </p:sp>
      <p:sp>
        <p:nvSpPr>
          <p:cNvPr id="6" name="TextBox 5">
            <a:extLst>
              <a:ext uri="{FF2B5EF4-FFF2-40B4-BE49-F238E27FC236}">
                <a16:creationId xmlns:a16="http://schemas.microsoft.com/office/drawing/2014/main" id="{2E47E270-F096-9B12-CC32-DC27F5C49738}"/>
              </a:ext>
            </a:extLst>
          </p:cNvPr>
          <p:cNvSpPr txBox="1"/>
          <p:nvPr/>
        </p:nvSpPr>
        <p:spPr>
          <a:xfrm>
            <a:off x="643734" y="4249032"/>
            <a:ext cx="2713102" cy="523220"/>
          </a:xfrm>
          <a:prstGeom prst="rect">
            <a:avLst/>
          </a:prstGeom>
          <a:noFill/>
        </p:spPr>
        <p:txBody>
          <a:bodyPr wrap="square" rtlCol="0">
            <a:spAutoFit/>
          </a:bodyPr>
          <a:lstStyle/>
          <a:p>
            <a:pPr algn="ctr"/>
            <a:r>
              <a:rPr lang="en-US" sz="1400" i="1" dirty="0"/>
              <a:t>Snippet from `</a:t>
            </a:r>
            <a:r>
              <a:rPr lang="en-US" sz="1400" i="1" dirty="0" err="1"/>
              <a:t>PowerMove</a:t>
            </a:r>
            <a:r>
              <a:rPr lang="en-US" sz="1400" i="1" dirty="0"/>
              <a:t>` a fileless-process injector</a:t>
            </a:r>
          </a:p>
        </p:txBody>
      </p:sp>
      <p:pic>
        <p:nvPicPr>
          <p:cNvPr id="9" name="Picture 8">
            <a:extLst>
              <a:ext uri="{FF2B5EF4-FFF2-40B4-BE49-F238E27FC236}">
                <a16:creationId xmlns:a16="http://schemas.microsoft.com/office/drawing/2014/main" id="{FEC9083C-FC0F-2528-A5DA-9814BC9EF0B2}"/>
              </a:ext>
            </a:extLst>
          </p:cNvPr>
          <p:cNvPicPr>
            <a:picLocks noChangeAspect="1"/>
          </p:cNvPicPr>
          <p:nvPr/>
        </p:nvPicPr>
        <p:blipFill>
          <a:blip r:embed="rId5"/>
          <a:stretch>
            <a:fillRect/>
          </a:stretch>
        </p:blipFill>
        <p:spPr>
          <a:xfrm>
            <a:off x="4098248" y="1978276"/>
            <a:ext cx="4005217" cy="3173344"/>
          </a:xfrm>
          <a:prstGeom prst="rect">
            <a:avLst/>
          </a:prstGeom>
        </p:spPr>
      </p:pic>
    </p:spTree>
    <p:extLst>
      <p:ext uri="{BB962C8B-B14F-4D97-AF65-F5344CB8AC3E}">
        <p14:creationId xmlns:p14="http://schemas.microsoft.com/office/powerpoint/2010/main" val="3013268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643631"/>
          </a:xfrm>
          <a:noFill/>
        </p:spPr>
        <p:txBody>
          <a:bodyPr anchor="b">
            <a:noAutofit/>
          </a:bodyPr>
          <a:lstStyle/>
          <a:p>
            <a:r>
              <a:rPr lang="en-US"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189608"/>
            <a:ext cx="5155706" cy="4850049"/>
          </a:xfrm>
          <a:noFill/>
        </p:spPr>
        <p:txBody>
          <a:bodyPr anchor="t">
            <a:normAutofit/>
          </a:bodyPr>
          <a:lstStyle/>
          <a:p>
            <a:r>
              <a:rPr lang="en-US" dirty="0"/>
              <a:t>Introduction</a:t>
            </a:r>
          </a:p>
          <a:p>
            <a:r>
              <a:rPr lang="en-US" dirty="0"/>
              <a:t>Choices in Malware development</a:t>
            </a:r>
          </a:p>
          <a:p>
            <a:r>
              <a:rPr lang="en-US" dirty="0"/>
              <a:t>My approach</a:t>
            </a:r>
          </a:p>
          <a:p>
            <a:r>
              <a:rPr lang="en-US" dirty="0"/>
              <a:t>Security controls &amp; bypasses</a:t>
            </a:r>
          </a:p>
          <a:p>
            <a:r>
              <a:rPr lang="en-US" dirty="0"/>
              <a:t>Evasion techniques</a:t>
            </a:r>
          </a:p>
          <a:p>
            <a:r>
              <a:rPr lang="en-US" dirty="0"/>
              <a:t>Results w/ video demo</a:t>
            </a:r>
          </a:p>
          <a:p>
            <a:r>
              <a:rPr lang="en-US" dirty="0"/>
              <a:t>Defense</a:t>
            </a:r>
          </a:p>
          <a:p>
            <a:r>
              <a:rPr lang="en-US" dirty="0"/>
              <a:t>Future Interests</a:t>
            </a:r>
          </a:p>
        </p:txBody>
      </p:sp>
      <p:pic>
        <p:nvPicPr>
          <p:cNvPr id="9" name="Picture Placeholder 8">
            <a:extLst>
              <a:ext uri="{FF2B5EF4-FFF2-40B4-BE49-F238E27FC236}">
                <a16:creationId xmlns:a16="http://schemas.microsoft.com/office/drawing/2014/main" id="{F7FE0FCE-71BD-C558-3AED-C3006B91712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479" b="3479"/>
          <a:stretch>
            <a:fillRect/>
          </a:stretch>
        </p:blipFill>
        <p:spPr>
          <a:xfrm>
            <a:off x="-28882" y="-52552"/>
            <a:ext cx="6115050" cy="6963104"/>
          </a:xfrm>
        </p:spPr>
      </p:pic>
      <p:sp>
        <p:nvSpPr>
          <p:cNvPr id="7" name="Rectangle 6">
            <a:extLst>
              <a:ext uri="{FF2B5EF4-FFF2-40B4-BE49-F238E27FC236}">
                <a16:creationId xmlns:a16="http://schemas.microsoft.com/office/drawing/2014/main" id="{C2C857C1-69DA-7B6F-FADB-9A2408C2E377}"/>
              </a:ext>
            </a:extLst>
          </p:cNvPr>
          <p:cNvSpPr/>
          <p:nvPr/>
        </p:nvSpPr>
        <p:spPr>
          <a:xfrm>
            <a:off x="7703289" y="5539563"/>
            <a:ext cx="4396564" cy="126527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SLIDES ARE AVAILABLE ON MY GITHUB</a:t>
            </a:r>
          </a:p>
          <a:p>
            <a:pPr algn="ctr"/>
            <a:r>
              <a:rPr lang="en-US" dirty="0">
                <a:solidFill>
                  <a:schemeClr val="tx1"/>
                </a:solidFill>
              </a:rPr>
              <a:t>https://github.com/10N351R/JAWNCON0X1</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5E0C-BF56-1082-257A-7CD7EA7FDF7B}"/>
              </a:ext>
            </a:extLst>
          </p:cNvPr>
          <p:cNvSpPr>
            <a:spLocks noGrp="1"/>
          </p:cNvSpPr>
          <p:nvPr>
            <p:ph type="title"/>
          </p:nvPr>
        </p:nvSpPr>
        <p:spPr/>
        <p:txBody>
          <a:bodyPr/>
          <a:lstStyle/>
          <a:p>
            <a:r>
              <a:rPr lang="en-US" dirty="0" err="1"/>
              <a:t>Psuedo</a:t>
            </a:r>
            <a:r>
              <a:rPr lang="en-US" dirty="0"/>
              <a:t>-threadless process injection via Function stomping</a:t>
            </a:r>
          </a:p>
        </p:txBody>
      </p:sp>
      <p:sp>
        <p:nvSpPr>
          <p:cNvPr id="4" name="TextBox 3">
            <a:extLst>
              <a:ext uri="{FF2B5EF4-FFF2-40B4-BE49-F238E27FC236}">
                <a16:creationId xmlns:a16="http://schemas.microsoft.com/office/drawing/2014/main" id="{7A3B2630-D458-6E6C-3D98-D5335C7F79C9}"/>
              </a:ext>
            </a:extLst>
          </p:cNvPr>
          <p:cNvSpPr txBox="1"/>
          <p:nvPr/>
        </p:nvSpPr>
        <p:spPr>
          <a:xfrm>
            <a:off x="838200" y="1502687"/>
            <a:ext cx="5134656" cy="4801314"/>
          </a:xfrm>
          <a:prstGeom prst="rect">
            <a:avLst/>
          </a:prstGeom>
          <a:noFill/>
        </p:spPr>
        <p:txBody>
          <a:bodyPr wrap="square" rtlCol="0">
            <a:spAutoFit/>
          </a:bodyPr>
          <a:lstStyle/>
          <a:p>
            <a:r>
              <a:rPr lang="en-US" dirty="0"/>
              <a:t>DLLs are shared across several processes</a:t>
            </a:r>
          </a:p>
          <a:p>
            <a:pPr marL="285750" indent="-285750">
              <a:buFont typeface="Arial" panose="020B0604020202020204" pitchFamily="34" charset="0"/>
              <a:buChar char="•"/>
            </a:pPr>
            <a:r>
              <a:rPr lang="en-US" dirty="0"/>
              <a:t>The DLL based address is (likely) different due to </a:t>
            </a:r>
            <a:r>
              <a:rPr lang="en-US" b="1" dirty="0"/>
              <a:t>Address Space Layout Randomization (ASLR)</a:t>
            </a:r>
          </a:p>
          <a:p>
            <a:pPr marL="285750" indent="-285750">
              <a:buFont typeface="Arial" panose="020B0604020202020204" pitchFamily="34" charset="0"/>
              <a:buChar char="•"/>
            </a:pPr>
            <a:r>
              <a:rPr lang="en-US" dirty="0"/>
              <a:t>Exported DLL functions </a:t>
            </a:r>
            <a:r>
              <a:rPr lang="en-US" u="sng" dirty="0"/>
              <a:t>share the same address</a:t>
            </a:r>
          </a:p>
          <a:p>
            <a:endParaRPr lang="en-US" dirty="0"/>
          </a:p>
          <a:p>
            <a:r>
              <a:rPr lang="en-US" dirty="0"/>
              <a:t>If we can find a target functions address, we can overwrite it with our shellcode</a:t>
            </a:r>
          </a:p>
          <a:p>
            <a:endParaRPr lang="en-US" dirty="0"/>
          </a:p>
          <a:p>
            <a:r>
              <a:rPr lang="en-US" dirty="0"/>
              <a:t>You can trigger payload execution by calling `</a:t>
            </a:r>
            <a:r>
              <a:rPr lang="en-US" dirty="0" err="1"/>
              <a:t>CreateRemoteThread</a:t>
            </a:r>
            <a:r>
              <a:rPr lang="en-US" dirty="0"/>
              <a:t>` </a:t>
            </a:r>
            <a:r>
              <a:rPr lang="en-US" u="sng" dirty="0"/>
              <a:t>OR</a:t>
            </a:r>
            <a:r>
              <a:rPr lang="en-US" dirty="0"/>
              <a:t> by overwriting a function that is called by the target process during its regular execution flow</a:t>
            </a:r>
          </a:p>
          <a:p>
            <a:endParaRPr lang="en-US" dirty="0"/>
          </a:p>
          <a:p>
            <a:r>
              <a:rPr lang="en-US" dirty="0"/>
              <a:t>This technique bypasses </a:t>
            </a:r>
            <a:r>
              <a:rPr lang="en-US" b="1" dirty="0"/>
              <a:t>Process Isolation </a:t>
            </a:r>
            <a:r>
              <a:rPr lang="en-US" dirty="0"/>
              <a:t>and </a:t>
            </a:r>
            <a:r>
              <a:rPr lang="en-US" b="1" dirty="0"/>
              <a:t>Data Execution Prevention (DEP) </a:t>
            </a:r>
            <a:r>
              <a:rPr lang="en-US" dirty="0"/>
              <a:t>and does not create any new threads (EDR monitored event)</a:t>
            </a:r>
            <a:endParaRPr lang="en-US" b="1" dirty="0"/>
          </a:p>
          <a:p>
            <a:endParaRPr lang="en-US" dirty="0"/>
          </a:p>
        </p:txBody>
      </p:sp>
      <p:pic>
        <p:nvPicPr>
          <p:cNvPr id="5" name="Picture 4">
            <a:extLst>
              <a:ext uri="{FF2B5EF4-FFF2-40B4-BE49-F238E27FC236}">
                <a16:creationId xmlns:a16="http://schemas.microsoft.com/office/drawing/2014/main" id="{00BE637C-7872-9ABA-9930-F487BAEC360B}"/>
              </a:ext>
            </a:extLst>
          </p:cNvPr>
          <p:cNvPicPr>
            <a:picLocks noChangeAspect="1"/>
          </p:cNvPicPr>
          <p:nvPr/>
        </p:nvPicPr>
        <p:blipFill>
          <a:blip r:embed="rId3"/>
          <a:stretch>
            <a:fillRect/>
          </a:stretch>
        </p:blipFill>
        <p:spPr>
          <a:xfrm>
            <a:off x="6096000" y="2023367"/>
            <a:ext cx="5933677" cy="3759953"/>
          </a:xfrm>
          <a:prstGeom prst="rect">
            <a:avLst/>
          </a:prstGeom>
        </p:spPr>
      </p:pic>
    </p:spTree>
    <p:extLst>
      <p:ext uri="{BB962C8B-B14F-4D97-AF65-F5344CB8AC3E}">
        <p14:creationId xmlns:p14="http://schemas.microsoft.com/office/powerpoint/2010/main" val="185227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5F794F-C218-1E55-8CD1-2F62F920EB64}"/>
              </a:ext>
            </a:extLst>
          </p:cNvPr>
          <p:cNvSpPr/>
          <p:nvPr/>
        </p:nvSpPr>
        <p:spPr>
          <a:xfrm>
            <a:off x="7500938" y="-22226"/>
            <a:ext cx="4762379"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Payload encryption</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114268"/>
            <a:ext cx="5257800" cy="5223469"/>
          </a:xfrm>
        </p:spPr>
        <p:txBody>
          <a:bodyPr>
            <a:normAutofit fontScale="92500" lnSpcReduction="20000"/>
          </a:bodyPr>
          <a:lstStyle/>
          <a:p>
            <a:r>
              <a:rPr lang="en-US" dirty="0"/>
              <a:t>Utilizing payload encryption exploits one of the largest design flaws of anti-virus solutions by modifying the representation of a payload while it is on-disk bypassing signature-based detection</a:t>
            </a:r>
          </a:p>
          <a:p>
            <a:endParaRPr lang="en-US" dirty="0"/>
          </a:p>
          <a:p>
            <a:r>
              <a:rPr lang="en-US" dirty="0"/>
              <a:t>Easy-to-implement Payload Encryption Methods</a:t>
            </a:r>
          </a:p>
          <a:p>
            <a:pPr marL="285750" indent="-285750">
              <a:buFont typeface="Arial" panose="020B0604020202020204" pitchFamily="34" charset="0"/>
              <a:buChar char="•"/>
            </a:pPr>
            <a:r>
              <a:rPr lang="en-US" dirty="0"/>
              <a:t>XOR</a:t>
            </a:r>
          </a:p>
          <a:p>
            <a:pPr marL="285750" indent="-285750">
              <a:buFont typeface="Arial" panose="020B0604020202020204" pitchFamily="34" charset="0"/>
              <a:buChar char="•"/>
            </a:pPr>
            <a:r>
              <a:rPr lang="en-US" dirty="0"/>
              <a:t>RC4</a:t>
            </a:r>
          </a:p>
          <a:p>
            <a:pPr marL="285750" indent="-285750">
              <a:buFont typeface="Arial" panose="020B0604020202020204" pitchFamily="34" charset="0"/>
              <a:buChar char="•"/>
            </a:pPr>
            <a:r>
              <a:rPr lang="en-US" dirty="0"/>
              <a:t>AES</a:t>
            </a:r>
          </a:p>
          <a:p>
            <a:endParaRPr lang="en-US" dirty="0"/>
          </a:p>
          <a:p>
            <a:r>
              <a:rPr lang="en-US" dirty="0"/>
              <a:t>Make sure if you are building a </a:t>
            </a:r>
            <a:r>
              <a:rPr lang="en-US" dirty="0" err="1"/>
              <a:t>stageless</a:t>
            </a:r>
            <a:r>
              <a:rPr lang="en-US" dirty="0"/>
              <a:t> payload you obfuscate/encrypt your keys and then transform it into a useable key at run-time to avoid reverse-engineers being able to dump your keys without detonating your executable</a:t>
            </a:r>
          </a:p>
          <a:p>
            <a:endParaRPr lang="en-US" dirty="0"/>
          </a:p>
          <a:p>
            <a:r>
              <a:rPr lang="en-US" dirty="0"/>
              <a:t>Forcing an analyst to execute our payloads gives us an opportunity to modify our executable’s behavior as it is being analyzed. This can be done using anti-analysis techniques such as anti-VM, anti-sandboxing, hashed blacklisting, and self-deletion</a:t>
            </a:r>
          </a:p>
        </p:txBody>
      </p:sp>
      <p:pic>
        <p:nvPicPr>
          <p:cNvPr id="6" name="Picture 5">
            <a:extLst>
              <a:ext uri="{FF2B5EF4-FFF2-40B4-BE49-F238E27FC236}">
                <a16:creationId xmlns:a16="http://schemas.microsoft.com/office/drawing/2014/main" id="{D3107200-4EB2-1DC0-A7F0-C4992C3FCDB8}"/>
              </a:ext>
            </a:extLst>
          </p:cNvPr>
          <p:cNvPicPr>
            <a:picLocks noChangeAspect="1"/>
          </p:cNvPicPr>
          <p:nvPr/>
        </p:nvPicPr>
        <p:blipFill>
          <a:blip r:embed="rId3"/>
          <a:stretch>
            <a:fillRect/>
          </a:stretch>
        </p:blipFill>
        <p:spPr>
          <a:xfrm>
            <a:off x="8179220" y="1417242"/>
            <a:ext cx="3475485" cy="4023516"/>
          </a:xfrm>
          <a:prstGeom prst="rect">
            <a:avLst/>
          </a:prstGeom>
        </p:spPr>
      </p:pic>
    </p:spTree>
    <p:extLst>
      <p:ext uri="{BB962C8B-B14F-4D97-AF65-F5344CB8AC3E}">
        <p14:creationId xmlns:p14="http://schemas.microsoft.com/office/powerpoint/2010/main" val="232767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A7BDF4-71D5-380A-6FDB-85A76B228351}"/>
              </a:ext>
            </a:extLst>
          </p:cNvPr>
          <p:cNvSpPr/>
          <p:nvPr/>
        </p:nvSpPr>
        <p:spPr>
          <a:xfrm>
            <a:off x="7500939" y="0"/>
            <a:ext cx="4691062" cy="6880225"/>
          </a:xfrm>
          <a:prstGeom prst="rect">
            <a:avLst/>
          </a:prstGeom>
          <a:solidFill>
            <a:srgbClr val="1B22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Execution Delay</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199" y="994299"/>
            <a:ext cx="5707455" cy="5167670"/>
          </a:xfrm>
        </p:spPr>
        <p:txBody>
          <a:bodyPr>
            <a:normAutofit fontScale="92500" lnSpcReduction="20000"/>
          </a:bodyPr>
          <a:lstStyle/>
          <a:p>
            <a:r>
              <a:rPr lang="en-US" dirty="0"/>
              <a:t>Using an execution delay helps bypass sandbox environments by effectively buffering malicious behavior outside of a standard sandbox’s analysis window.</a:t>
            </a:r>
          </a:p>
          <a:p>
            <a:endParaRPr lang="en-US" dirty="0"/>
          </a:p>
          <a:p>
            <a:r>
              <a:rPr lang="en-US" dirty="0"/>
              <a:t>Most online sandboxes only monitor executable behavior for about 3-5 minutes</a:t>
            </a:r>
          </a:p>
          <a:p>
            <a:endParaRPr lang="en-US" dirty="0"/>
          </a:p>
          <a:p>
            <a:r>
              <a:rPr lang="en-US" dirty="0"/>
              <a:t>Different ways of delaying execution</a:t>
            </a:r>
          </a:p>
          <a:p>
            <a:pPr marL="285750" indent="-285750">
              <a:buFont typeface="Arial" panose="020B0604020202020204" pitchFamily="34" charset="0"/>
              <a:buChar char="•"/>
            </a:pPr>
            <a:r>
              <a:rPr lang="en-US" dirty="0"/>
              <a:t>`Sleep(60000);`</a:t>
            </a:r>
          </a:p>
          <a:p>
            <a:pPr marL="285750" indent="-285750">
              <a:buFont typeface="Arial" panose="020B0604020202020204" pitchFamily="34" charset="0"/>
              <a:buChar char="•"/>
            </a:pPr>
            <a:r>
              <a:rPr lang="en-US" dirty="0"/>
              <a:t>API Hammering</a:t>
            </a:r>
          </a:p>
          <a:p>
            <a:endParaRPr lang="en-US" dirty="0"/>
          </a:p>
          <a:p>
            <a:r>
              <a:rPr lang="en-US" dirty="0"/>
              <a:t>Be cognizant of sandboxing tools that analyze the behavior during these delays as they can alert when a launched executable isn’t “doing much”, obfuscating your delay method may be necessary </a:t>
            </a:r>
          </a:p>
          <a:p>
            <a:endParaRPr lang="en-US" dirty="0"/>
          </a:p>
          <a:p>
            <a:r>
              <a:rPr lang="en-US" i="1" dirty="0"/>
              <a:t>It is a good idea to implement fast-forward detectors in you code that are able to sense when an analyst is manipulating system time to bypass your delay</a:t>
            </a:r>
          </a:p>
        </p:txBody>
      </p:sp>
      <p:sp>
        <p:nvSpPr>
          <p:cNvPr id="4" name="Picture Placeholder 3">
            <a:extLst>
              <a:ext uri="{FF2B5EF4-FFF2-40B4-BE49-F238E27FC236}">
                <a16:creationId xmlns:a16="http://schemas.microsoft.com/office/drawing/2014/main" id="{CDEF6557-A7E6-B2CF-D59C-3D291F8B8AA7}"/>
              </a:ext>
            </a:extLst>
          </p:cNvPr>
          <p:cNvSpPr>
            <a:spLocks noGrp="1"/>
          </p:cNvSpPr>
          <p:nvPr>
            <p:ph type="pic" sz="quarter" idx="10"/>
          </p:nvPr>
        </p:nvSpPr>
        <p:spPr/>
      </p:sp>
      <p:pic>
        <p:nvPicPr>
          <p:cNvPr id="6" name="Picture 5">
            <a:extLst>
              <a:ext uri="{FF2B5EF4-FFF2-40B4-BE49-F238E27FC236}">
                <a16:creationId xmlns:a16="http://schemas.microsoft.com/office/drawing/2014/main" id="{FC39C865-BFD1-01EA-C573-C4DC61B2FCDC}"/>
              </a:ext>
            </a:extLst>
          </p:cNvPr>
          <p:cNvPicPr>
            <a:picLocks noChangeAspect="1"/>
          </p:cNvPicPr>
          <p:nvPr/>
        </p:nvPicPr>
        <p:blipFill>
          <a:blip r:embed="rId2"/>
          <a:stretch>
            <a:fillRect/>
          </a:stretch>
        </p:blipFill>
        <p:spPr>
          <a:xfrm>
            <a:off x="7891257" y="0"/>
            <a:ext cx="4015306" cy="6858000"/>
          </a:xfrm>
          <a:prstGeom prst="rect">
            <a:avLst/>
          </a:prstGeom>
        </p:spPr>
      </p:pic>
    </p:spTree>
    <p:extLst>
      <p:ext uri="{BB962C8B-B14F-4D97-AF65-F5344CB8AC3E}">
        <p14:creationId xmlns:p14="http://schemas.microsoft.com/office/powerpoint/2010/main" val="35046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BFBF-E954-287C-97A8-E9E9E815C82B}"/>
              </a:ext>
            </a:extLst>
          </p:cNvPr>
          <p:cNvSpPr>
            <a:spLocks noGrp="1"/>
          </p:cNvSpPr>
          <p:nvPr>
            <p:ph type="title"/>
          </p:nvPr>
        </p:nvSpPr>
        <p:spPr>
          <a:xfrm>
            <a:off x="5242425" y="466344"/>
            <a:ext cx="6241651" cy="456934"/>
          </a:xfrm>
        </p:spPr>
        <p:txBody>
          <a:bodyPr/>
          <a:lstStyle/>
          <a:p>
            <a:r>
              <a:rPr lang="en-US" dirty="0" err="1"/>
              <a:t>Syscall</a:t>
            </a:r>
            <a:r>
              <a:rPr lang="en-US" dirty="0"/>
              <a:t>(s)</a:t>
            </a:r>
          </a:p>
        </p:txBody>
      </p:sp>
      <p:sp>
        <p:nvSpPr>
          <p:cNvPr id="3" name="Picture Placeholder 2">
            <a:extLst>
              <a:ext uri="{FF2B5EF4-FFF2-40B4-BE49-F238E27FC236}">
                <a16:creationId xmlns:a16="http://schemas.microsoft.com/office/drawing/2014/main" id="{477BD82A-5A48-CF0C-0255-1534820C51F3}"/>
              </a:ext>
            </a:extLst>
          </p:cNvPr>
          <p:cNvSpPr>
            <a:spLocks noGrp="1"/>
          </p:cNvSpPr>
          <p:nvPr>
            <p:ph type="pic" sz="quarter" idx="10"/>
          </p:nvPr>
        </p:nvSpPr>
        <p:spPr/>
      </p:sp>
      <p:sp>
        <p:nvSpPr>
          <p:cNvPr id="4" name="Content Placeholder 3">
            <a:extLst>
              <a:ext uri="{FF2B5EF4-FFF2-40B4-BE49-F238E27FC236}">
                <a16:creationId xmlns:a16="http://schemas.microsoft.com/office/drawing/2014/main" id="{60CFBB57-2E91-80E4-2D10-2F2ACEADC634}"/>
              </a:ext>
            </a:extLst>
          </p:cNvPr>
          <p:cNvSpPr>
            <a:spLocks noGrp="1"/>
          </p:cNvSpPr>
          <p:nvPr>
            <p:ph idx="1"/>
          </p:nvPr>
        </p:nvSpPr>
        <p:spPr>
          <a:xfrm>
            <a:off x="5242426" y="1077950"/>
            <a:ext cx="6241650" cy="5089094"/>
          </a:xfrm>
        </p:spPr>
        <p:txBody>
          <a:bodyPr>
            <a:normAutofit/>
          </a:bodyPr>
          <a:lstStyle/>
          <a:p>
            <a:pPr marL="0" indent="0">
              <a:buNone/>
            </a:pPr>
            <a:r>
              <a:rPr lang="en-US" dirty="0"/>
              <a:t>System Calls or “</a:t>
            </a:r>
            <a:r>
              <a:rPr lang="en-US" dirty="0" err="1"/>
              <a:t>syscall</a:t>
            </a:r>
            <a:r>
              <a:rPr lang="en-US" dirty="0"/>
              <a:t>(s)” are one of the stealthiest (and most privileged) methods for executing code at the kernel level. This allows you to bypass user-land security controls and hooks.</a:t>
            </a:r>
          </a:p>
          <a:p>
            <a:pPr marL="0" indent="0">
              <a:buNone/>
            </a:pPr>
            <a:r>
              <a:rPr lang="en-US" dirty="0" err="1"/>
              <a:t>Syscalls</a:t>
            </a:r>
            <a:r>
              <a:rPr lang="en-US" dirty="0"/>
              <a:t> usually look like this</a:t>
            </a:r>
            <a:endParaRPr lang="en-US" dirty="0">
              <a:highlight>
                <a:srgbClr val="FF0000"/>
              </a:highlight>
            </a:endParaRPr>
          </a:p>
          <a:p>
            <a:pPr marL="0" indent="0">
              <a:buNone/>
            </a:pPr>
            <a:endParaRPr lang="en-US" dirty="0"/>
          </a:p>
          <a:p>
            <a:pPr marL="0" indent="0">
              <a:buNone/>
            </a:pPr>
            <a:endParaRPr lang="en-US" dirty="0"/>
          </a:p>
          <a:p>
            <a:pPr marL="0" indent="0">
              <a:buNone/>
            </a:pPr>
            <a:r>
              <a:rPr lang="en-US" dirty="0" err="1"/>
              <a:t>Syscall</a:t>
            </a:r>
            <a:r>
              <a:rPr lang="en-US" dirty="0"/>
              <a:t> numbers are often different across different versions of Windows so be sure to use the correct </a:t>
            </a:r>
            <a:r>
              <a:rPr lang="en-US" dirty="0" err="1"/>
              <a:t>syscall</a:t>
            </a:r>
            <a:r>
              <a:rPr lang="en-US" dirty="0"/>
              <a:t> numbers for your target’s kernel.</a:t>
            </a:r>
          </a:p>
          <a:p>
            <a:pPr marL="0" indent="0">
              <a:buNone/>
            </a:pPr>
            <a:r>
              <a:rPr lang="en-US" dirty="0"/>
              <a:t>Methods for identifying </a:t>
            </a:r>
            <a:r>
              <a:rPr lang="en-US" dirty="0" err="1"/>
              <a:t>syscalls</a:t>
            </a:r>
            <a:endParaRPr lang="en-US" dirty="0"/>
          </a:p>
          <a:p>
            <a:r>
              <a:rPr lang="en-US" dirty="0"/>
              <a:t>Read the Windows x86-64 System Call Table</a:t>
            </a:r>
          </a:p>
          <a:p>
            <a:r>
              <a:rPr lang="en-US" dirty="0"/>
              <a:t>Parse a live copy of `ntdll.dll`</a:t>
            </a:r>
          </a:p>
        </p:txBody>
      </p:sp>
      <p:pic>
        <p:nvPicPr>
          <p:cNvPr id="8" name="Picture 7">
            <a:extLst>
              <a:ext uri="{FF2B5EF4-FFF2-40B4-BE49-F238E27FC236}">
                <a16:creationId xmlns:a16="http://schemas.microsoft.com/office/drawing/2014/main" id="{2B4AA324-3C8D-8563-F528-12B49E9578EB}"/>
              </a:ext>
            </a:extLst>
          </p:cNvPr>
          <p:cNvPicPr>
            <a:picLocks noChangeAspect="1"/>
          </p:cNvPicPr>
          <p:nvPr/>
        </p:nvPicPr>
        <p:blipFill>
          <a:blip r:embed="rId3"/>
          <a:stretch>
            <a:fillRect/>
          </a:stretch>
        </p:blipFill>
        <p:spPr>
          <a:xfrm>
            <a:off x="-3551623" y="-44605"/>
            <a:ext cx="8104914" cy="6917473"/>
          </a:xfrm>
          <a:prstGeom prst="rect">
            <a:avLst/>
          </a:prstGeom>
        </p:spPr>
      </p:pic>
      <p:pic>
        <p:nvPicPr>
          <p:cNvPr id="10" name="Picture 9">
            <a:extLst>
              <a:ext uri="{FF2B5EF4-FFF2-40B4-BE49-F238E27FC236}">
                <a16:creationId xmlns:a16="http://schemas.microsoft.com/office/drawing/2014/main" id="{89B70DF4-292E-2FEF-6C7C-F196C78A31B3}"/>
              </a:ext>
            </a:extLst>
          </p:cNvPr>
          <p:cNvPicPr>
            <a:picLocks noChangeAspect="1"/>
          </p:cNvPicPr>
          <p:nvPr/>
        </p:nvPicPr>
        <p:blipFill>
          <a:blip r:embed="rId4"/>
          <a:stretch>
            <a:fillRect/>
          </a:stretch>
        </p:blipFill>
        <p:spPr>
          <a:xfrm>
            <a:off x="5315242" y="2403216"/>
            <a:ext cx="6096015" cy="825285"/>
          </a:xfrm>
          <a:prstGeom prst="rect">
            <a:avLst/>
          </a:prstGeom>
        </p:spPr>
      </p:pic>
      <p:cxnSp>
        <p:nvCxnSpPr>
          <p:cNvPr id="9" name="Straight Arrow Connector 8">
            <a:extLst>
              <a:ext uri="{FF2B5EF4-FFF2-40B4-BE49-F238E27FC236}">
                <a16:creationId xmlns:a16="http://schemas.microsoft.com/office/drawing/2014/main" id="{E1194E01-052B-B0F6-901B-87C879C9C99C}"/>
              </a:ext>
            </a:extLst>
          </p:cNvPr>
          <p:cNvCxnSpPr>
            <a:cxnSpLocks/>
          </p:cNvCxnSpPr>
          <p:nvPr/>
        </p:nvCxnSpPr>
        <p:spPr>
          <a:xfrm flipH="1" flipV="1">
            <a:off x="770020" y="1155032"/>
            <a:ext cx="2158810" cy="21216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46AA4F0-B8AB-3083-7E56-991207F04D53}"/>
              </a:ext>
            </a:extLst>
          </p:cNvPr>
          <p:cNvCxnSpPr>
            <a:cxnSpLocks/>
          </p:cNvCxnSpPr>
          <p:nvPr/>
        </p:nvCxnSpPr>
        <p:spPr>
          <a:xfrm flipH="1" flipV="1">
            <a:off x="656399" y="1486187"/>
            <a:ext cx="2272431" cy="19823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005FFB-14D2-2360-06D5-DAB02FDA8E9F}"/>
              </a:ext>
            </a:extLst>
          </p:cNvPr>
          <p:cNvSpPr txBox="1"/>
          <p:nvPr/>
        </p:nvSpPr>
        <p:spPr>
          <a:xfrm>
            <a:off x="2890199" y="1189967"/>
            <a:ext cx="1617302" cy="369332"/>
          </a:xfrm>
          <a:prstGeom prst="rect">
            <a:avLst/>
          </a:prstGeom>
          <a:noFill/>
        </p:spPr>
        <p:txBody>
          <a:bodyPr wrap="none" rtlCol="0">
            <a:spAutoFit/>
          </a:bodyPr>
          <a:lstStyle/>
          <a:p>
            <a:r>
              <a:rPr lang="en-US" dirty="0" err="1">
                <a:solidFill>
                  <a:srgbClr val="FFC000"/>
                </a:solidFill>
              </a:rPr>
              <a:t>Syscall</a:t>
            </a:r>
            <a:r>
              <a:rPr lang="en-US" dirty="0">
                <a:solidFill>
                  <a:srgbClr val="FFC000"/>
                </a:solidFill>
              </a:rPr>
              <a:t> Number</a:t>
            </a:r>
          </a:p>
        </p:txBody>
      </p:sp>
      <p:sp>
        <p:nvSpPr>
          <p:cNvPr id="18" name="TextBox 17">
            <a:extLst>
              <a:ext uri="{FF2B5EF4-FFF2-40B4-BE49-F238E27FC236}">
                <a16:creationId xmlns:a16="http://schemas.microsoft.com/office/drawing/2014/main" id="{E5198269-8A0A-3C1F-FAC3-839FFDAE198F}"/>
              </a:ext>
            </a:extLst>
          </p:cNvPr>
          <p:cNvSpPr txBox="1"/>
          <p:nvPr/>
        </p:nvSpPr>
        <p:spPr>
          <a:xfrm>
            <a:off x="2907965" y="1486187"/>
            <a:ext cx="1861600" cy="369332"/>
          </a:xfrm>
          <a:prstGeom prst="rect">
            <a:avLst/>
          </a:prstGeom>
          <a:noFill/>
        </p:spPr>
        <p:txBody>
          <a:bodyPr wrap="none" rtlCol="0">
            <a:spAutoFit/>
          </a:bodyPr>
          <a:lstStyle/>
          <a:p>
            <a:r>
              <a:rPr lang="en-US" dirty="0" err="1">
                <a:solidFill>
                  <a:srgbClr val="00B0F0"/>
                </a:solidFill>
              </a:rPr>
              <a:t>Syscall</a:t>
            </a:r>
            <a:r>
              <a:rPr lang="en-US" dirty="0">
                <a:solidFill>
                  <a:srgbClr val="00B0F0"/>
                </a:solidFill>
              </a:rPr>
              <a:t> Instruction</a:t>
            </a:r>
          </a:p>
        </p:txBody>
      </p:sp>
    </p:spTree>
    <p:extLst>
      <p:ext uri="{BB962C8B-B14F-4D97-AF65-F5344CB8AC3E}">
        <p14:creationId xmlns:p14="http://schemas.microsoft.com/office/powerpoint/2010/main" val="280550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DA58F3-65A0-252C-F4E9-D06FC8C5A65B}"/>
              </a:ext>
            </a:extLst>
          </p:cNvPr>
          <p:cNvSpPr/>
          <p:nvPr/>
        </p:nvSpPr>
        <p:spPr>
          <a:xfrm>
            <a:off x="-26126" y="-52703"/>
            <a:ext cx="3034858"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9B691-8701-FB14-198E-7AFE7E39BC1C}"/>
              </a:ext>
            </a:extLst>
          </p:cNvPr>
          <p:cNvSpPr>
            <a:spLocks noGrp="1"/>
          </p:cNvSpPr>
          <p:nvPr>
            <p:ph type="title"/>
          </p:nvPr>
        </p:nvSpPr>
        <p:spPr/>
        <p:txBody>
          <a:bodyPr/>
          <a:lstStyle/>
          <a:p>
            <a:r>
              <a:rPr lang="en-US" dirty="0" err="1"/>
              <a:t>Syscall</a:t>
            </a:r>
            <a:r>
              <a:rPr lang="en-US" dirty="0"/>
              <a:t> Types</a:t>
            </a:r>
          </a:p>
        </p:txBody>
      </p:sp>
      <p:sp>
        <p:nvSpPr>
          <p:cNvPr id="4" name="TextBox 3">
            <a:extLst>
              <a:ext uri="{FF2B5EF4-FFF2-40B4-BE49-F238E27FC236}">
                <a16:creationId xmlns:a16="http://schemas.microsoft.com/office/drawing/2014/main" id="{E0C0125D-7392-E955-FCB0-312AC74DC5B2}"/>
              </a:ext>
            </a:extLst>
          </p:cNvPr>
          <p:cNvSpPr txBox="1"/>
          <p:nvPr/>
        </p:nvSpPr>
        <p:spPr>
          <a:xfrm>
            <a:off x="4168077" y="1573759"/>
            <a:ext cx="2186189" cy="369332"/>
          </a:xfrm>
          <a:prstGeom prst="rect">
            <a:avLst/>
          </a:prstGeom>
          <a:noFill/>
        </p:spPr>
        <p:txBody>
          <a:bodyPr wrap="square" rtlCol="0">
            <a:spAutoFit/>
          </a:bodyPr>
          <a:lstStyle/>
          <a:p>
            <a:pPr algn="ctr"/>
            <a:r>
              <a:rPr lang="en-US" dirty="0"/>
              <a:t>Direct SYSCALLS</a:t>
            </a:r>
          </a:p>
        </p:txBody>
      </p:sp>
      <p:sp>
        <p:nvSpPr>
          <p:cNvPr id="6" name="TextBox 5">
            <a:extLst>
              <a:ext uri="{FF2B5EF4-FFF2-40B4-BE49-F238E27FC236}">
                <a16:creationId xmlns:a16="http://schemas.microsoft.com/office/drawing/2014/main" id="{68689153-EC3F-0386-83B0-1D886749CA38}"/>
              </a:ext>
            </a:extLst>
          </p:cNvPr>
          <p:cNvSpPr txBox="1"/>
          <p:nvPr/>
        </p:nvSpPr>
        <p:spPr>
          <a:xfrm>
            <a:off x="8016473" y="1575093"/>
            <a:ext cx="2186189" cy="369332"/>
          </a:xfrm>
          <a:prstGeom prst="rect">
            <a:avLst/>
          </a:prstGeom>
          <a:noFill/>
        </p:spPr>
        <p:txBody>
          <a:bodyPr wrap="square" rtlCol="0">
            <a:spAutoFit/>
          </a:bodyPr>
          <a:lstStyle/>
          <a:p>
            <a:pPr algn="ctr"/>
            <a:r>
              <a:rPr lang="en-US" dirty="0"/>
              <a:t>Indirect SYSCALLS</a:t>
            </a:r>
          </a:p>
        </p:txBody>
      </p:sp>
      <p:pic>
        <p:nvPicPr>
          <p:cNvPr id="8" name="Picture 7">
            <a:extLst>
              <a:ext uri="{FF2B5EF4-FFF2-40B4-BE49-F238E27FC236}">
                <a16:creationId xmlns:a16="http://schemas.microsoft.com/office/drawing/2014/main" id="{20C5123F-DC51-F450-658F-ACCFBE325AF1}"/>
              </a:ext>
            </a:extLst>
          </p:cNvPr>
          <p:cNvPicPr>
            <a:picLocks noChangeAspect="1"/>
          </p:cNvPicPr>
          <p:nvPr/>
        </p:nvPicPr>
        <p:blipFill>
          <a:blip r:embed="rId3"/>
          <a:stretch>
            <a:fillRect/>
          </a:stretch>
        </p:blipFill>
        <p:spPr>
          <a:xfrm>
            <a:off x="4042171" y="2030995"/>
            <a:ext cx="2460089" cy="945035"/>
          </a:xfrm>
          <a:prstGeom prst="rect">
            <a:avLst/>
          </a:prstGeom>
        </p:spPr>
      </p:pic>
      <p:pic>
        <p:nvPicPr>
          <p:cNvPr id="10" name="Picture 9">
            <a:extLst>
              <a:ext uri="{FF2B5EF4-FFF2-40B4-BE49-F238E27FC236}">
                <a16:creationId xmlns:a16="http://schemas.microsoft.com/office/drawing/2014/main" id="{FFC47B60-0033-F0CC-7378-12ECB2871FDC}"/>
              </a:ext>
            </a:extLst>
          </p:cNvPr>
          <p:cNvPicPr>
            <a:picLocks noChangeAspect="1"/>
          </p:cNvPicPr>
          <p:nvPr/>
        </p:nvPicPr>
        <p:blipFill>
          <a:blip r:embed="rId4"/>
          <a:stretch>
            <a:fillRect/>
          </a:stretch>
        </p:blipFill>
        <p:spPr>
          <a:xfrm>
            <a:off x="7327229" y="2032329"/>
            <a:ext cx="3983200" cy="945034"/>
          </a:xfrm>
          <a:prstGeom prst="rect">
            <a:avLst/>
          </a:prstGeom>
        </p:spPr>
      </p:pic>
      <p:pic>
        <p:nvPicPr>
          <p:cNvPr id="12" name="Picture 11">
            <a:extLst>
              <a:ext uri="{FF2B5EF4-FFF2-40B4-BE49-F238E27FC236}">
                <a16:creationId xmlns:a16="http://schemas.microsoft.com/office/drawing/2014/main" id="{D2AB51DA-3215-D050-7AFE-777D8971A7A8}"/>
              </a:ext>
            </a:extLst>
          </p:cNvPr>
          <p:cNvPicPr>
            <a:picLocks noChangeAspect="1"/>
          </p:cNvPicPr>
          <p:nvPr/>
        </p:nvPicPr>
        <p:blipFill>
          <a:blip r:embed="rId5"/>
          <a:stretch>
            <a:fillRect/>
          </a:stretch>
        </p:blipFill>
        <p:spPr>
          <a:xfrm>
            <a:off x="0" y="819866"/>
            <a:ext cx="3008731" cy="5218268"/>
          </a:xfrm>
          <a:prstGeom prst="rect">
            <a:avLst/>
          </a:prstGeom>
        </p:spPr>
      </p:pic>
      <p:sp>
        <p:nvSpPr>
          <p:cNvPr id="14" name="TextBox 13">
            <a:extLst>
              <a:ext uri="{FF2B5EF4-FFF2-40B4-BE49-F238E27FC236}">
                <a16:creationId xmlns:a16="http://schemas.microsoft.com/office/drawing/2014/main" id="{AE9BC1C2-9BC5-A5D0-6484-CAC07531A66F}"/>
              </a:ext>
            </a:extLst>
          </p:cNvPr>
          <p:cNvSpPr txBox="1"/>
          <p:nvPr/>
        </p:nvSpPr>
        <p:spPr>
          <a:xfrm>
            <a:off x="547969" y="6308209"/>
            <a:ext cx="1784156" cy="369332"/>
          </a:xfrm>
          <a:prstGeom prst="rect">
            <a:avLst/>
          </a:prstGeom>
          <a:noFill/>
        </p:spPr>
        <p:txBody>
          <a:bodyPr wrap="square" rtlCol="0">
            <a:spAutoFit/>
          </a:bodyPr>
          <a:lstStyle/>
          <a:p>
            <a:pPr algn="ctr"/>
            <a:r>
              <a:rPr lang="en-US" dirty="0">
                <a:solidFill>
                  <a:srgbClr val="FF0000"/>
                </a:solidFill>
              </a:rPr>
              <a:t>Direct </a:t>
            </a:r>
            <a:r>
              <a:rPr lang="en-US" dirty="0" err="1">
                <a:solidFill>
                  <a:srgbClr val="FF0000"/>
                </a:solidFill>
              </a:rPr>
              <a:t>Syscall</a:t>
            </a:r>
            <a:endParaRPr lang="en-US" dirty="0">
              <a:solidFill>
                <a:srgbClr val="FF0000"/>
              </a:solidFill>
            </a:endParaRPr>
          </a:p>
        </p:txBody>
      </p:sp>
      <p:sp>
        <p:nvSpPr>
          <p:cNvPr id="3" name="TextBox 2">
            <a:extLst>
              <a:ext uri="{FF2B5EF4-FFF2-40B4-BE49-F238E27FC236}">
                <a16:creationId xmlns:a16="http://schemas.microsoft.com/office/drawing/2014/main" id="{A76CDB3E-FBC3-A561-5C91-84B525D22720}"/>
              </a:ext>
            </a:extLst>
          </p:cNvPr>
          <p:cNvSpPr txBox="1"/>
          <p:nvPr/>
        </p:nvSpPr>
        <p:spPr>
          <a:xfrm>
            <a:off x="3313768" y="3088752"/>
            <a:ext cx="393796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Manually reconstructs </a:t>
            </a:r>
            <a:r>
              <a:rPr lang="en-US" dirty="0" err="1"/>
              <a:t>syscall</a:t>
            </a:r>
            <a:r>
              <a:rPr lang="en-US" dirty="0"/>
              <a:t> syntax without the need of `ntdll.dll`</a:t>
            </a:r>
          </a:p>
          <a:p>
            <a:pPr marL="285750" indent="-285750">
              <a:buFont typeface="Arial" panose="020B0604020202020204" pitchFamily="34" charset="0"/>
              <a:buChar char="•"/>
            </a:pPr>
            <a:r>
              <a:rPr lang="en-US" dirty="0"/>
              <a:t>Calls the `</a:t>
            </a:r>
            <a:r>
              <a:rPr lang="en-US" dirty="0" err="1"/>
              <a:t>syscall</a:t>
            </a:r>
            <a:r>
              <a:rPr lang="en-US" dirty="0"/>
              <a:t>` instruction directly from your executable</a:t>
            </a:r>
          </a:p>
          <a:p>
            <a:pPr marL="285750" indent="-285750">
              <a:buFont typeface="Arial" panose="020B0604020202020204" pitchFamily="34" charset="0"/>
              <a:buChar char="•"/>
            </a:pPr>
            <a:r>
              <a:rPr lang="en-US" dirty="0"/>
              <a:t>Bypasses all user-land hooks as we can call the functionality we need directly in the kernel</a:t>
            </a:r>
          </a:p>
        </p:txBody>
      </p:sp>
      <p:sp>
        <p:nvSpPr>
          <p:cNvPr id="5" name="TextBox 4">
            <a:extLst>
              <a:ext uri="{FF2B5EF4-FFF2-40B4-BE49-F238E27FC236}">
                <a16:creationId xmlns:a16="http://schemas.microsoft.com/office/drawing/2014/main" id="{C613C1CE-5CF5-B1AF-D225-A16463CC1257}"/>
              </a:ext>
            </a:extLst>
          </p:cNvPr>
          <p:cNvSpPr txBox="1"/>
          <p:nvPr/>
        </p:nvSpPr>
        <p:spPr>
          <a:xfrm>
            <a:off x="7327229" y="3088752"/>
            <a:ext cx="393796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a direct </a:t>
            </a:r>
            <a:r>
              <a:rPr lang="en-US" dirty="0" err="1"/>
              <a:t>syscall</a:t>
            </a:r>
            <a:endParaRPr lang="en-US" dirty="0"/>
          </a:p>
          <a:p>
            <a:pPr marL="285750" indent="-285750">
              <a:buFont typeface="Arial" panose="020B0604020202020204" pitchFamily="34" charset="0"/>
              <a:buChar char="•"/>
            </a:pPr>
            <a:r>
              <a:rPr lang="en-US" dirty="0"/>
              <a:t>Uses a `</a:t>
            </a:r>
            <a:r>
              <a:rPr lang="en-US" dirty="0" err="1"/>
              <a:t>jmp</a:t>
            </a:r>
            <a:r>
              <a:rPr lang="en-US" dirty="0"/>
              <a:t>` instruction to “jump” to an address of a different legitimate, benign </a:t>
            </a:r>
            <a:r>
              <a:rPr lang="en-US" dirty="0" err="1"/>
              <a:t>syscall</a:t>
            </a:r>
            <a:endParaRPr lang="en-US" dirty="0"/>
          </a:p>
          <a:p>
            <a:pPr marL="285750" indent="-285750">
              <a:buFont typeface="Arial" panose="020B0604020202020204" pitchFamily="34" charset="0"/>
              <a:buChar char="•"/>
            </a:pPr>
            <a:r>
              <a:rPr lang="en-US" dirty="0"/>
              <a:t>Goes through ntdll.dll (but not Kernel32.dll or others)</a:t>
            </a:r>
          </a:p>
        </p:txBody>
      </p:sp>
    </p:spTree>
    <p:extLst>
      <p:ext uri="{BB962C8B-B14F-4D97-AF65-F5344CB8AC3E}">
        <p14:creationId xmlns:p14="http://schemas.microsoft.com/office/powerpoint/2010/main" val="400365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B691-8701-FB14-198E-7AFE7E39BC1C}"/>
              </a:ext>
            </a:extLst>
          </p:cNvPr>
          <p:cNvSpPr>
            <a:spLocks noGrp="1"/>
          </p:cNvSpPr>
          <p:nvPr>
            <p:ph type="title"/>
          </p:nvPr>
        </p:nvSpPr>
        <p:spPr>
          <a:xfrm>
            <a:off x="838199" y="-4207"/>
            <a:ext cx="10515600" cy="1325563"/>
          </a:xfrm>
        </p:spPr>
        <p:txBody>
          <a:bodyPr/>
          <a:lstStyle/>
          <a:p>
            <a:r>
              <a:rPr lang="en-US" dirty="0" err="1"/>
              <a:t>Syscall</a:t>
            </a:r>
            <a:r>
              <a:rPr lang="en-US" dirty="0"/>
              <a:t> methods</a:t>
            </a:r>
          </a:p>
        </p:txBody>
      </p:sp>
      <p:sp>
        <p:nvSpPr>
          <p:cNvPr id="6" name="TextBox 5">
            <a:extLst>
              <a:ext uri="{FF2B5EF4-FFF2-40B4-BE49-F238E27FC236}">
                <a16:creationId xmlns:a16="http://schemas.microsoft.com/office/drawing/2014/main" id="{70C348C5-3991-3028-ABD2-2219E71EF8AF}"/>
              </a:ext>
            </a:extLst>
          </p:cNvPr>
          <p:cNvSpPr txBox="1"/>
          <p:nvPr/>
        </p:nvSpPr>
        <p:spPr>
          <a:xfrm>
            <a:off x="-151518" y="1027906"/>
            <a:ext cx="4437486" cy="646331"/>
          </a:xfrm>
          <a:prstGeom prst="rect">
            <a:avLst/>
          </a:prstGeom>
          <a:noFill/>
        </p:spPr>
        <p:txBody>
          <a:bodyPr wrap="square" rtlCol="0">
            <a:spAutoFit/>
          </a:bodyPr>
          <a:lstStyle/>
          <a:p>
            <a:pPr algn="ctr"/>
            <a:r>
              <a:rPr lang="en-US" dirty="0"/>
              <a:t>Hell’s Gate </a:t>
            </a:r>
          </a:p>
          <a:p>
            <a:pPr algn="ctr"/>
            <a:r>
              <a:rPr lang="en-US" dirty="0"/>
              <a:t>(@am0nsec and @RtlMateusz)</a:t>
            </a:r>
          </a:p>
        </p:txBody>
      </p:sp>
      <p:sp>
        <p:nvSpPr>
          <p:cNvPr id="7" name="TextBox 6">
            <a:extLst>
              <a:ext uri="{FF2B5EF4-FFF2-40B4-BE49-F238E27FC236}">
                <a16:creationId xmlns:a16="http://schemas.microsoft.com/office/drawing/2014/main" id="{F09FD89B-95CC-9FCB-8D55-B5229C4075ED}"/>
              </a:ext>
            </a:extLst>
          </p:cNvPr>
          <p:cNvSpPr txBox="1"/>
          <p:nvPr/>
        </p:nvSpPr>
        <p:spPr>
          <a:xfrm>
            <a:off x="5035444" y="998190"/>
            <a:ext cx="2121109" cy="646331"/>
          </a:xfrm>
          <a:prstGeom prst="rect">
            <a:avLst/>
          </a:prstGeom>
          <a:noFill/>
        </p:spPr>
        <p:txBody>
          <a:bodyPr wrap="square" rtlCol="0">
            <a:spAutoFit/>
          </a:bodyPr>
          <a:lstStyle/>
          <a:p>
            <a:pPr algn="ctr"/>
            <a:r>
              <a:rPr lang="en-US" dirty="0"/>
              <a:t>SysWhispers3</a:t>
            </a:r>
          </a:p>
          <a:p>
            <a:pPr algn="ctr"/>
            <a:r>
              <a:rPr lang="en-US" dirty="0"/>
              <a:t>(@klezVirus)</a:t>
            </a:r>
          </a:p>
        </p:txBody>
      </p:sp>
      <p:sp>
        <p:nvSpPr>
          <p:cNvPr id="8" name="TextBox 7">
            <a:extLst>
              <a:ext uri="{FF2B5EF4-FFF2-40B4-BE49-F238E27FC236}">
                <a16:creationId xmlns:a16="http://schemas.microsoft.com/office/drawing/2014/main" id="{FD0A7537-1737-28EA-3EC3-69C7621C6D3D}"/>
              </a:ext>
            </a:extLst>
          </p:cNvPr>
          <p:cNvSpPr txBox="1"/>
          <p:nvPr/>
        </p:nvSpPr>
        <p:spPr>
          <a:xfrm>
            <a:off x="8778516" y="1036132"/>
            <a:ext cx="2779574" cy="923330"/>
          </a:xfrm>
          <a:prstGeom prst="rect">
            <a:avLst/>
          </a:prstGeom>
          <a:noFill/>
        </p:spPr>
        <p:txBody>
          <a:bodyPr wrap="square" rtlCol="0">
            <a:spAutoFit/>
          </a:bodyPr>
          <a:lstStyle/>
          <a:p>
            <a:pPr algn="ctr"/>
            <a:r>
              <a:rPr lang="en-US" dirty="0"/>
              <a:t>Hell’s Hall (Public)</a:t>
            </a:r>
          </a:p>
          <a:p>
            <a:pPr algn="l"/>
            <a:r>
              <a:rPr lang="it-IT" dirty="0"/>
              <a:t>(@NUL0x4C and @mrd0x)</a:t>
            </a:r>
          </a:p>
          <a:p>
            <a:pPr algn="ctr"/>
            <a:endParaRPr lang="en-US" dirty="0"/>
          </a:p>
        </p:txBody>
      </p:sp>
      <p:pic>
        <p:nvPicPr>
          <p:cNvPr id="12" name="Picture 11">
            <a:extLst>
              <a:ext uri="{FF2B5EF4-FFF2-40B4-BE49-F238E27FC236}">
                <a16:creationId xmlns:a16="http://schemas.microsoft.com/office/drawing/2014/main" id="{FD5F6AA7-42D4-49D1-9D7E-211CC2F3F09D}"/>
              </a:ext>
            </a:extLst>
          </p:cNvPr>
          <p:cNvPicPr>
            <a:picLocks noChangeAspect="1"/>
          </p:cNvPicPr>
          <p:nvPr/>
        </p:nvPicPr>
        <p:blipFill>
          <a:blip r:embed="rId3"/>
          <a:stretch>
            <a:fillRect/>
          </a:stretch>
        </p:blipFill>
        <p:spPr>
          <a:xfrm>
            <a:off x="92825" y="1651510"/>
            <a:ext cx="3948800" cy="5167312"/>
          </a:xfrm>
          <a:prstGeom prst="rect">
            <a:avLst/>
          </a:prstGeom>
        </p:spPr>
      </p:pic>
      <p:pic>
        <p:nvPicPr>
          <p:cNvPr id="14" name="Picture 13">
            <a:extLst>
              <a:ext uri="{FF2B5EF4-FFF2-40B4-BE49-F238E27FC236}">
                <a16:creationId xmlns:a16="http://schemas.microsoft.com/office/drawing/2014/main" id="{F35979CC-5029-DEAE-0F2D-0E332821C2EC}"/>
              </a:ext>
            </a:extLst>
          </p:cNvPr>
          <p:cNvPicPr>
            <a:picLocks noChangeAspect="1"/>
          </p:cNvPicPr>
          <p:nvPr/>
        </p:nvPicPr>
        <p:blipFill>
          <a:blip r:embed="rId4">
            <a:extLst>
              <a:ext uri="{28A0092B-C50C-407E-A947-70E740481C1C}">
                <a14:useLocalDpi xmlns:a14="http://schemas.microsoft.com/office/drawing/2010/main" val="0"/>
              </a:ext>
            </a:extLst>
          </a:blip>
          <a:srcRect b="25899"/>
          <a:stretch/>
        </p:blipFill>
        <p:spPr>
          <a:xfrm>
            <a:off x="4121936" y="1651510"/>
            <a:ext cx="3948126" cy="5371295"/>
          </a:xfrm>
          <a:prstGeom prst="rect">
            <a:avLst/>
          </a:prstGeom>
        </p:spPr>
      </p:pic>
      <p:graphicFrame>
        <p:nvGraphicFramePr>
          <p:cNvPr id="20" name="Table 19">
            <a:extLst>
              <a:ext uri="{FF2B5EF4-FFF2-40B4-BE49-F238E27FC236}">
                <a16:creationId xmlns:a16="http://schemas.microsoft.com/office/drawing/2014/main" id="{36D5500B-2541-5B05-FA51-7B5DF2D40BB8}"/>
              </a:ext>
            </a:extLst>
          </p:cNvPr>
          <p:cNvGraphicFramePr>
            <a:graphicFrameLocks noGrp="1"/>
          </p:cNvGraphicFramePr>
          <p:nvPr>
            <p:extLst>
              <p:ext uri="{D42A27DB-BD31-4B8C-83A1-F6EECF244321}">
                <p14:modId xmlns:p14="http://schemas.microsoft.com/office/powerpoint/2010/main" val="1771287270"/>
              </p:ext>
            </p:extLst>
          </p:nvPr>
        </p:nvGraphicFramePr>
        <p:xfrm>
          <a:off x="8237434" y="4654551"/>
          <a:ext cx="3861741" cy="1896903"/>
        </p:xfrm>
        <a:graphic>
          <a:graphicData uri="http://schemas.openxmlformats.org/drawingml/2006/table">
            <a:tbl>
              <a:tblPr firstRow="1" bandRow="1">
                <a:tableStyleId>{7E9639D4-E3E2-4D34-9284-5A2195B3D0D7}</a:tableStyleId>
              </a:tblPr>
              <a:tblGrid>
                <a:gridCol w="1466646">
                  <a:extLst>
                    <a:ext uri="{9D8B030D-6E8A-4147-A177-3AD203B41FA5}">
                      <a16:colId xmlns:a16="http://schemas.microsoft.com/office/drawing/2014/main" val="3902573096"/>
                    </a:ext>
                  </a:extLst>
                </a:gridCol>
                <a:gridCol w="914400">
                  <a:extLst>
                    <a:ext uri="{9D8B030D-6E8A-4147-A177-3AD203B41FA5}">
                      <a16:colId xmlns:a16="http://schemas.microsoft.com/office/drawing/2014/main" val="2958603506"/>
                    </a:ext>
                  </a:extLst>
                </a:gridCol>
                <a:gridCol w="1480695">
                  <a:extLst>
                    <a:ext uri="{9D8B030D-6E8A-4147-A177-3AD203B41FA5}">
                      <a16:colId xmlns:a16="http://schemas.microsoft.com/office/drawing/2014/main" val="1129147020"/>
                    </a:ext>
                  </a:extLst>
                </a:gridCol>
              </a:tblGrid>
              <a:tr h="459581">
                <a:tc>
                  <a:txBody>
                    <a:bodyPr/>
                    <a:lstStyle/>
                    <a:p>
                      <a:pPr algn="ctr"/>
                      <a:r>
                        <a:rPr lang="en-US" dirty="0"/>
                        <a:t>Method</a:t>
                      </a:r>
                    </a:p>
                  </a:txBody>
                  <a:tcPr/>
                </a:tc>
                <a:tc>
                  <a:txBody>
                    <a:bodyPr/>
                    <a:lstStyle/>
                    <a:p>
                      <a:pPr algn="ctr"/>
                      <a:r>
                        <a:rPr lang="en-US" dirty="0"/>
                        <a:t>Type</a:t>
                      </a:r>
                    </a:p>
                  </a:txBody>
                  <a:tcPr/>
                </a:tc>
                <a:tc>
                  <a:txBody>
                    <a:bodyPr/>
                    <a:lstStyle/>
                    <a:p>
                      <a:pPr algn="ctr"/>
                      <a:r>
                        <a:rPr lang="en-US" sz="1400" dirty="0"/>
                        <a:t>SYSCALL IDENTIFICATION</a:t>
                      </a:r>
                    </a:p>
                  </a:txBody>
                  <a:tcPr/>
                </a:tc>
                <a:extLst>
                  <a:ext uri="{0D108BD9-81ED-4DB2-BD59-A6C34878D82A}">
                    <a16:rowId xmlns:a16="http://schemas.microsoft.com/office/drawing/2014/main" val="3829309580"/>
                  </a:ext>
                </a:extLst>
              </a:tr>
              <a:tr h="459581">
                <a:tc>
                  <a:txBody>
                    <a:bodyPr/>
                    <a:lstStyle/>
                    <a:p>
                      <a:r>
                        <a:rPr lang="en-US" dirty="0"/>
                        <a:t>Hell’s Gate</a:t>
                      </a:r>
                    </a:p>
                  </a:txBody>
                  <a:tcPr/>
                </a:tc>
                <a:tc>
                  <a:txBody>
                    <a:bodyPr/>
                    <a:lstStyle/>
                    <a:p>
                      <a:r>
                        <a:rPr lang="en-US" dirty="0">
                          <a:highlight>
                            <a:srgbClr val="FF0000"/>
                          </a:highlight>
                        </a:rPr>
                        <a:t>Direct</a:t>
                      </a:r>
                    </a:p>
                  </a:txBody>
                  <a:tcPr/>
                </a:tc>
                <a:tc>
                  <a:txBody>
                    <a:bodyPr/>
                    <a:lstStyle/>
                    <a:p>
                      <a:r>
                        <a:rPr lang="en-US" dirty="0">
                          <a:highlight>
                            <a:srgbClr val="00FF00"/>
                          </a:highlight>
                        </a:rPr>
                        <a:t>Dynamic</a:t>
                      </a:r>
                    </a:p>
                  </a:txBody>
                  <a:tcPr/>
                </a:tc>
                <a:extLst>
                  <a:ext uri="{0D108BD9-81ED-4DB2-BD59-A6C34878D82A}">
                    <a16:rowId xmlns:a16="http://schemas.microsoft.com/office/drawing/2014/main" val="1411747162"/>
                  </a:ext>
                </a:extLst>
              </a:tr>
              <a:tr h="459581">
                <a:tc>
                  <a:txBody>
                    <a:bodyPr/>
                    <a:lstStyle/>
                    <a:p>
                      <a:r>
                        <a:rPr lang="en-US" dirty="0"/>
                        <a:t>SysWhispers3</a:t>
                      </a:r>
                    </a:p>
                  </a:txBody>
                  <a:tcPr/>
                </a:tc>
                <a:tc>
                  <a:txBody>
                    <a:bodyPr/>
                    <a:lstStyle/>
                    <a:p>
                      <a:r>
                        <a:rPr lang="en-US" sz="1800" kern="1200" dirty="0">
                          <a:solidFill>
                            <a:schemeClr val="tx1"/>
                          </a:solidFill>
                          <a:highlight>
                            <a:srgbClr val="FF0000"/>
                          </a:highlight>
                          <a:latin typeface="+mn-lt"/>
                          <a:ea typeface="+mn-ea"/>
                          <a:cs typeface="+mn-cs"/>
                        </a:rPr>
                        <a:t>Direct</a:t>
                      </a:r>
                    </a:p>
                  </a:txBody>
                  <a:tcPr/>
                </a:tc>
                <a:tc>
                  <a:txBody>
                    <a:bodyPr/>
                    <a:lstStyle/>
                    <a:p>
                      <a:r>
                        <a:rPr lang="en-US" sz="1800" kern="1200" dirty="0">
                          <a:solidFill>
                            <a:schemeClr val="tx1"/>
                          </a:solidFill>
                          <a:highlight>
                            <a:srgbClr val="00FF00"/>
                          </a:highlight>
                          <a:latin typeface="+mn-lt"/>
                          <a:ea typeface="+mn-ea"/>
                          <a:cs typeface="+mn-cs"/>
                        </a:rPr>
                        <a:t>Dynamic</a:t>
                      </a:r>
                    </a:p>
                  </a:txBody>
                  <a:tcPr/>
                </a:tc>
                <a:extLst>
                  <a:ext uri="{0D108BD9-81ED-4DB2-BD59-A6C34878D82A}">
                    <a16:rowId xmlns:a16="http://schemas.microsoft.com/office/drawing/2014/main" val="3421206582"/>
                  </a:ext>
                </a:extLst>
              </a:tr>
              <a:tr h="459581">
                <a:tc>
                  <a:txBody>
                    <a:bodyPr/>
                    <a:lstStyle/>
                    <a:p>
                      <a:r>
                        <a:rPr lang="en-US" dirty="0"/>
                        <a:t>Hell’s Hall</a:t>
                      </a:r>
                    </a:p>
                  </a:txBody>
                  <a:tcPr/>
                </a:tc>
                <a:tc>
                  <a:txBody>
                    <a:bodyPr/>
                    <a:lstStyle/>
                    <a:p>
                      <a:r>
                        <a:rPr lang="en-US" dirty="0">
                          <a:highlight>
                            <a:srgbClr val="00FF00"/>
                          </a:highlight>
                        </a:rPr>
                        <a:t>Indirect</a:t>
                      </a:r>
                    </a:p>
                  </a:txBody>
                  <a:tcPr/>
                </a:tc>
                <a:tc>
                  <a:txBody>
                    <a:bodyPr/>
                    <a:lstStyle/>
                    <a:p>
                      <a:r>
                        <a:rPr lang="en-US" dirty="0">
                          <a:highlight>
                            <a:srgbClr val="00FF00"/>
                          </a:highlight>
                        </a:rPr>
                        <a:t>Dynamic</a:t>
                      </a:r>
                    </a:p>
                  </a:txBody>
                  <a:tcPr/>
                </a:tc>
                <a:extLst>
                  <a:ext uri="{0D108BD9-81ED-4DB2-BD59-A6C34878D82A}">
                    <a16:rowId xmlns:a16="http://schemas.microsoft.com/office/drawing/2014/main" val="4275961349"/>
                  </a:ext>
                </a:extLst>
              </a:tr>
            </a:tbl>
          </a:graphicData>
        </a:graphic>
      </p:graphicFrame>
      <p:pic>
        <p:nvPicPr>
          <p:cNvPr id="22" name="Picture 21">
            <a:extLst>
              <a:ext uri="{FF2B5EF4-FFF2-40B4-BE49-F238E27FC236}">
                <a16:creationId xmlns:a16="http://schemas.microsoft.com/office/drawing/2014/main" id="{CBE33C14-9EEA-8449-B1CB-4D8E36310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2989" y="1651510"/>
            <a:ext cx="3950629" cy="2867327"/>
          </a:xfrm>
          <a:prstGeom prst="rect">
            <a:avLst/>
          </a:prstGeom>
        </p:spPr>
      </p:pic>
      <p:sp>
        <p:nvSpPr>
          <p:cNvPr id="3" name="TextBox 2">
            <a:extLst>
              <a:ext uri="{FF2B5EF4-FFF2-40B4-BE49-F238E27FC236}">
                <a16:creationId xmlns:a16="http://schemas.microsoft.com/office/drawing/2014/main" id="{D25B7154-CD13-D7EE-3656-CB3B2F80B7F9}"/>
              </a:ext>
            </a:extLst>
          </p:cNvPr>
          <p:cNvSpPr txBox="1"/>
          <p:nvPr/>
        </p:nvSpPr>
        <p:spPr>
          <a:xfrm>
            <a:off x="-40583" y="1309886"/>
            <a:ext cx="505737" cy="369332"/>
          </a:xfrm>
          <a:prstGeom prst="rect">
            <a:avLst/>
          </a:prstGeom>
          <a:noFill/>
        </p:spPr>
        <p:txBody>
          <a:bodyPr wrap="square" rtlCol="0">
            <a:spAutoFit/>
          </a:bodyPr>
          <a:lstStyle/>
          <a:p>
            <a:pPr algn="ctr"/>
            <a:r>
              <a:rPr lang="en-US" dirty="0"/>
              <a:t>[5]</a:t>
            </a:r>
          </a:p>
        </p:txBody>
      </p:sp>
      <p:sp>
        <p:nvSpPr>
          <p:cNvPr id="4" name="TextBox 3">
            <a:extLst>
              <a:ext uri="{FF2B5EF4-FFF2-40B4-BE49-F238E27FC236}">
                <a16:creationId xmlns:a16="http://schemas.microsoft.com/office/drawing/2014/main" id="{B9239AF8-5A8C-C60C-859E-6703C28035F0}"/>
              </a:ext>
            </a:extLst>
          </p:cNvPr>
          <p:cNvSpPr txBox="1"/>
          <p:nvPr/>
        </p:nvSpPr>
        <p:spPr>
          <a:xfrm>
            <a:off x="4005391" y="1314504"/>
            <a:ext cx="505737" cy="369332"/>
          </a:xfrm>
          <a:prstGeom prst="rect">
            <a:avLst/>
          </a:prstGeom>
          <a:noFill/>
        </p:spPr>
        <p:txBody>
          <a:bodyPr wrap="square" rtlCol="0">
            <a:spAutoFit/>
          </a:bodyPr>
          <a:lstStyle/>
          <a:p>
            <a:pPr algn="ctr"/>
            <a:r>
              <a:rPr lang="en-US" dirty="0"/>
              <a:t>[6]</a:t>
            </a:r>
          </a:p>
        </p:txBody>
      </p:sp>
      <p:sp>
        <p:nvSpPr>
          <p:cNvPr id="5" name="TextBox 4">
            <a:extLst>
              <a:ext uri="{FF2B5EF4-FFF2-40B4-BE49-F238E27FC236}">
                <a16:creationId xmlns:a16="http://schemas.microsoft.com/office/drawing/2014/main" id="{87327586-8AC8-D1E7-C8DF-DCF15060C5BF}"/>
              </a:ext>
            </a:extLst>
          </p:cNvPr>
          <p:cNvSpPr txBox="1"/>
          <p:nvPr/>
        </p:nvSpPr>
        <p:spPr>
          <a:xfrm>
            <a:off x="8063777" y="1308079"/>
            <a:ext cx="505737" cy="369332"/>
          </a:xfrm>
          <a:prstGeom prst="rect">
            <a:avLst/>
          </a:prstGeom>
          <a:noFill/>
        </p:spPr>
        <p:txBody>
          <a:bodyPr wrap="square" rtlCol="0">
            <a:spAutoFit/>
          </a:bodyPr>
          <a:lstStyle/>
          <a:p>
            <a:pPr algn="ctr"/>
            <a:r>
              <a:rPr lang="en-US" dirty="0"/>
              <a:t>[7]</a:t>
            </a:r>
          </a:p>
        </p:txBody>
      </p:sp>
    </p:spTree>
    <p:extLst>
      <p:ext uri="{BB962C8B-B14F-4D97-AF65-F5344CB8AC3E}">
        <p14:creationId xmlns:p14="http://schemas.microsoft.com/office/powerpoint/2010/main" val="1483686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Custom Call Stacks</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114268"/>
            <a:ext cx="5257800" cy="5223469"/>
          </a:xfrm>
        </p:spPr>
        <p:txBody>
          <a:bodyPr>
            <a:normAutofit/>
          </a:bodyPr>
          <a:lstStyle/>
          <a:p>
            <a:r>
              <a:rPr lang="en-US" dirty="0"/>
              <a:t>Technique developed by Chetan Nayak (</a:t>
            </a:r>
            <a:r>
              <a:rPr lang="en-US" dirty="0" err="1"/>
              <a:t>BruteRatel</a:t>
            </a:r>
            <a:r>
              <a:rPr lang="en-US" dirty="0"/>
              <a:t> c4 author) to combat heavy hitting EDRs like Sentinel One and CrowdStrike Falcon [8] that perform very intense call stack tracing.</a:t>
            </a:r>
          </a:p>
          <a:p>
            <a:endParaRPr lang="en-US" dirty="0"/>
          </a:p>
          <a:p>
            <a:pPr marL="285750" indent="-285750">
              <a:buFont typeface="Arial" panose="020B0604020202020204" pitchFamily="34" charset="0"/>
              <a:buChar char="•"/>
            </a:pPr>
            <a:r>
              <a:rPr lang="en-US" dirty="0"/>
              <a:t>Uses asynchronous/proxy DLL loading to maintain a clean call stack while calling suspicious APIs</a:t>
            </a:r>
          </a:p>
          <a:p>
            <a:pPr marL="285750" indent="-285750">
              <a:buFont typeface="Arial" panose="020B0604020202020204" pitchFamily="34" charset="0"/>
              <a:buChar char="•"/>
            </a:pPr>
            <a:r>
              <a:rPr lang="en-US" dirty="0"/>
              <a:t>Better than stack spoofing because the stack can be unwound fully without crashing or leading to a RX memory section</a:t>
            </a:r>
          </a:p>
          <a:p>
            <a:pPr marL="285750" indent="-285750">
              <a:buFont typeface="Arial" panose="020B0604020202020204" pitchFamily="34" charset="0"/>
              <a:buChar char="•"/>
            </a:pPr>
            <a:endParaRPr lang="en-US" dirty="0"/>
          </a:p>
          <a:p>
            <a:r>
              <a:rPr lang="en-US" dirty="0"/>
              <a:t>He has a super detailed write-up on this technique and it appears to be very promising for defeating strong EDRs</a:t>
            </a:r>
          </a:p>
          <a:p>
            <a:r>
              <a:rPr lang="en-US" dirty="0">
                <a:hlinkClick r:id="rId3"/>
              </a:rPr>
              <a:t>https://0xdarkvortex.dev/hiding-in-plainsight/</a:t>
            </a:r>
            <a:endParaRPr lang="en-US" dirty="0"/>
          </a:p>
          <a:p>
            <a:endParaRPr lang="en-US" dirty="0"/>
          </a:p>
          <a:p>
            <a:endParaRPr lang="en-US" dirty="0"/>
          </a:p>
        </p:txBody>
      </p:sp>
      <p:pic>
        <p:nvPicPr>
          <p:cNvPr id="2050" name="Picture 2">
            <a:extLst>
              <a:ext uri="{FF2B5EF4-FFF2-40B4-BE49-F238E27FC236}">
                <a16:creationId xmlns:a16="http://schemas.microsoft.com/office/drawing/2014/main" id="{3B3AEA99-B126-68FD-D9B8-E7F292A70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712142"/>
            <a:ext cx="6038707" cy="2392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55A8BB-BAC3-9C97-335E-12755B5B3282}"/>
              </a:ext>
            </a:extLst>
          </p:cNvPr>
          <p:cNvPicPr>
            <a:picLocks noChangeAspect="1"/>
          </p:cNvPicPr>
          <p:nvPr/>
        </p:nvPicPr>
        <p:blipFill>
          <a:blip r:embed="rId5"/>
          <a:stretch>
            <a:fillRect/>
          </a:stretch>
        </p:blipFill>
        <p:spPr>
          <a:xfrm>
            <a:off x="6945741" y="350635"/>
            <a:ext cx="5246259" cy="3241538"/>
          </a:xfrm>
          <a:prstGeom prst="rect">
            <a:avLst/>
          </a:prstGeom>
        </p:spPr>
      </p:pic>
      <p:sp>
        <p:nvSpPr>
          <p:cNvPr id="6" name="TextBox 5">
            <a:extLst>
              <a:ext uri="{FF2B5EF4-FFF2-40B4-BE49-F238E27FC236}">
                <a16:creationId xmlns:a16="http://schemas.microsoft.com/office/drawing/2014/main" id="{C60ED75B-006E-0A5C-04AF-E6F50248CCBA}"/>
              </a:ext>
            </a:extLst>
          </p:cNvPr>
          <p:cNvSpPr txBox="1"/>
          <p:nvPr/>
        </p:nvSpPr>
        <p:spPr>
          <a:xfrm>
            <a:off x="7432078" y="6153071"/>
            <a:ext cx="3843230" cy="369332"/>
          </a:xfrm>
          <a:prstGeom prst="rect">
            <a:avLst/>
          </a:prstGeom>
          <a:noFill/>
        </p:spPr>
        <p:txBody>
          <a:bodyPr wrap="square" rtlCol="0">
            <a:spAutoFit/>
          </a:bodyPr>
          <a:lstStyle/>
          <a:p>
            <a:pPr algn="ctr"/>
            <a:r>
              <a:rPr lang="en-US" i="1" dirty="0"/>
              <a:t>Credit: Chetan Nayak (@paranoidninja)</a:t>
            </a:r>
          </a:p>
        </p:txBody>
      </p:sp>
      <p:sp>
        <p:nvSpPr>
          <p:cNvPr id="8" name="TextBox 7">
            <a:extLst>
              <a:ext uri="{FF2B5EF4-FFF2-40B4-BE49-F238E27FC236}">
                <a16:creationId xmlns:a16="http://schemas.microsoft.com/office/drawing/2014/main" id="{CADE28A2-999D-646F-C1D0-8E706469D894}"/>
              </a:ext>
            </a:extLst>
          </p:cNvPr>
          <p:cNvSpPr txBox="1"/>
          <p:nvPr/>
        </p:nvSpPr>
        <p:spPr>
          <a:xfrm>
            <a:off x="6789355" y="9504"/>
            <a:ext cx="664390" cy="369332"/>
          </a:xfrm>
          <a:prstGeom prst="rect">
            <a:avLst/>
          </a:prstGeom>
          <a:noFill/>
        </p:spPr>
        <p:txBody>
          <a:bodyPr wrap="square" rtlCol="0">
            <a:spAutoFit/>
          </a:bodyPr>
          <a:lstStyle/>
          <a:p>
            <a:pPr algn="ctr"/>
            <a:r>
              <a:rPr lang="en-US" dirty="0"/>
              <a:t>[10]</a:t>
            </a:r>
          </a:p>
        </p:txBody>
      </p:sp>
      <p:sp>
        <p:nvSpPr>
          <p:cNvPr id="9" name="TextBox 8">
            <a:extLst>
              <a:ext uri="{FF2B5EF4-FFF2-40B4-BE49-F238E27FC236}">
                <a16:creationId xmlns:a16="http://schemas.microsoft.com/office/drawing/2014/main" id="{0F42F0AF-890B-C9FA-3EA7-8F30290E732A}"/>
              </a:ext>
            </a:extLst>
          </p:cNvPr>
          <p:cNvSpPr txBox="1"/>
          <p:nvPr/>
        </p:nvSpPr>
        <p:spPr>
          <a:xfrm>
            <a:off x="5958079" y="6077556"/>
            <a:ext cx="664390" cy="369332"/>
          </a:xfrm>
          <a:prstGeom prst="rect">
            <a:avLst/>
          </a:prstGeom>
          <a:noFill/>
        </p:spPr>
        <p:txBody>
          <a:bodyPr wrap="square" rtlCol="0">
            <a:spAutoFit/>
          </a:bodyPr>
          <a:lstStyle/>
          <a:p>
            <a:pPr algn="ctr"/>
            <a:r>
              <a:rPr lang="en-US" dirty="0"/>
              <a:t>[9]</a:t>
            </a:r>
          </a:p>
        </p:txBody>
      </p:sp>
    </p:spTree>
    <p:extLst>
      <p:ext uri="{BB962C8B-B14F-4D97-AF65-F5344CB8AC3E}">
        <p14:creationId xmlns:p14="http://schemas.microsoft.com/office/powerpoint/2010/main" val="3336591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BFBF-E954-287C-97A8-E9E9E815C82B}"/>
              </a:ext>
            </a:extLst>
          </p:cNvPr>
          <p:cNvSpPr>
            <a:spLocks noGrp="1"/>
          </p:cNvSpPr>
          <p:nvPr>
            <p:ph type="title"/>
          </p:nvPr>
        </p:nvSpPr>
        <p:spPr>
          <a:xfrm>
            <a:off x="5242425" y="466344"/>
            <a:ext cx="6241651" cy="456934"/>
          </a:xfrm>
        </p:spPr>
        <p:txBody>
          <a:bodyPr/>
          <a:lstStyle/>
          <a:p>
            <a:r>
              <a:rPr lang="en-US" dirty="0"/>
              <a:t>IAT Manipulation</a:t>
            </a:r>
          </a:p>
        </p:txBody>
      </p:sp>
      <p:sp>
        <p:nvSpPr>
          <p:cNvPr id="4" name="Content Placeholder 3">
            <a:extLst>
              <a:ext uri="{FF2B5EF4-FFF2-40B4-BE49-F238E27FC236}">
                <a16:creationId xmlns:a16="http://schemas.microsoft.com/office/drawing/2014/main" id="{60CFBB57-2E91-80E4-2D10-2F2ACEADC634}"/>
              </a:ext>
            </a:extLst>
          </p:cNvPr>
          <p:cNvSpPr>
            <a:spLocks noGrp="1"/>
          </p:cNvSpPr>
          <p:nvPr>
            <p:ph idx="1"/>
          </p:nvPr>
        </p:nvSpPr>
        <p:spPr>
          <a:xfrm>
            <a:off x="5242426" y="1004340"/>
            <a:ext cx="6241650" cy="4756379"/>
          </a:xfrm>
        </p:spPr>
        <p:txBody>
          <a:bodyPr/>
          <a:lstStyle/>
          <a:p>
            <a:pPr marL="0" indent="0">
              <a:buNone/>
            </a:pPr>
            <a:r>
              <a:rPr lang="en-US" dirty="0"/>
              <a:t>The Import Address Table (IAT) is a part of the portable executable format that is used to dynamically resolve addresses to external functions and libraries.</a:t>
            </a:r>
          </a:p>
          <a:p>
            <a:r>
              <a:rPr lang="en-US" dirty="0"/>
              <a:t>Contains all the APIs used in your program</a:t>
            </a:r>
          </a:p>
          <a:p>
            <a:r>
              <a:rPr lang="en-US" dirty="0"/>
              <a:t>Used by AVs and EDRs to identify suspicious APIs and potentially dangerous API combinations and prevent execution</a:t>
            </a:r>
          </a:p>
          <a:p>
            <a:pPr marL="0" indent="0">
              <a:buNone/>
            </a:pPr>
            <a:r>
              <a:rPr lang="en-US" dirty="0"/>
              <a:t>There are several methods you can use to remove suspicious APIs from the IAT such as: API Hashing, Manual API Resolution, and Inline Assembly.</a:t>
            </a:r>
          </a:p>
          <a:p>
            <a:pPr marL="0" indent="0">
              <a:buNone/>
            </a:pPr>
            <a:r>
              <a:rPr lang="en-US" dirty="0"/>
              <a:t>False APIs can be added to the IAT by implementing impossible conditions into your code and tricking the compiler into thinking that the APIs are actually being used. </a:t>
            </a:r>
          </a:p>
        </p:txBody>
      </p:sp>
      <p:pic>
        <p:nvPicPr>
          <p:cNvPr id="10" name="Picture 9">
            <a:extLst>
              <a:ext uri="{FF2B5EF4-FFF2-40B4-BE49-F238E27FC236}">
                <a16:creationId xmlns:a16="http://schemas.microsoft.com/office/drawing/2014/main" id="{FE2656B4-D726-F301-DABC-C7838F1F62A5}"/>
              </a:ext>
            </a:extLst>
          </p:cNvPr>
          <p:cNvPicPr>
            <a:picLocks noChangeAspect="1"/>
          </p:cNvPicPr>
          <p:nvPr/>
        </p:nvPicPr>
        <p:blipFill>
          <a:blip r:embed="rId3"/>
          <a:stretch>
            <a:fillRect/>
          </a:stretch>
        </p:blipFill>
        <p:spPr>
          <a:xfrm>
            <a:off x="0" y="0"/>
            <a:ext cx="4944714" cy="4608163"/>
          </a:xfrm>
          <a:prstGeom prst="rect">
            <a:avLst/>
          </a:prstGeom>
        </p:spPr>
      </p:pic>
      <p:sp>
        <p:nvSpPr>
          <p:cNvPr id="14" name="TextBox 13">
            <a:extLst>
              <a:ext uri="{FF2B5EF4-FFF2-40B4-BE49-F238E27FC236}">
                <a16:creationId xmlns:a16="http://schemas.microsoft.com/office/drawing/2014/main" id="{4F2DC478-B66C-6983-BF8A-3E7C5852458F}"/>
              </a:ext>
            </a:extLst>
          </p:cNvPr>
          <p:cNvSpPr txBox="1"/>
          <p:nvPr/>
        </p:nvSpPr>
        <p:spPr>
          <a:xfrm>
            <a:off x="77490" y="4608163"/>
            <a:ext cx="4944714" cy="2308324"/>
          </a:xfrm>
          <a:prstGeom prst="rect">
            <a:avLst/>
          </a:prstGeom>
          <a:noFill/>
        </p:spPr>
        <p:txBody>
          <a:bodyPr wrap="square" rtlCol="0">
            <a:spAutoFit/>
          </a:bodyPr>
          <a:lstStyle/>
          <a:p>
            <a:r>
              <a:rPr lang="en-US" dirty="0"/>
              <a:t>This code creates an impossible condition that is not properly evaluated by the compiler</a:t>
            </a:r>
          </a:p>
          <a:p>
            <a:pPr marL="285750" indent="-285750">
              <a:buFont typeface="Arial" panose="020B0604020202020204" pitchFamily="34" charset="0"/>
              <a:buChar char="•"/>
            </a:pPr>
            <a:r>
              <a:rPr lang="en-US" dirty="0"/>
              <a:t>Allocates a block of memory and returns a pointer `</a:t>
            </a:r>
            <a:r>
              <a:rPr lang="en-US" dirty="0" err="1"/>
              <a:t>pAddress</a:t>
            </a:r>
            <a:r>
              <a:rPr lang="en-US" dirty="0"/>
              <a:t>`</a:t>
            </a:r>
          </a:p>
          <a:p>
            <a:pPr marL="285750" indent="-285750">
              <a:buFont typeface="Arial" panose="020B0604020202020204" pitchFamily="34" charset="0"/>
              <a:buChar char="•"/>
            </a:pPr>
            <a:r>
              <a:rPr lang="en-US" dirty="0" err="1"/>
              <a:t>Inits</a:t>
            </a:r>
            <a:r>
              <a:rPr lang="en-US" dirty="0"/>
              <a:t> a random number and sets a pointer to the same memory block `A`</a:t>
            </a:r>
          </a:p>
          <a:p>
            <a:pPr marL="285750" indent="-285750">
              <a:buFont typeface="Arial" panose="020B0604020202020204" pitchFamily="34" charset="0"/>
              <a:buChar char="•"/>
            </a:pPr>
            <a:r>
              <a:rPr lang="en-US" dirty="0"/>
              <a:t>Evaluates if `A` is larger than `</a:t>
            </a:r>
            <a:r>
              <a:rPr lang="en-US" dirty="0" err="1"/>
              <a:t>pAddress</a:t>
            </a:r>
            <a:r>
              <a:rPr lang="en-US" dirty="0"/>
              <a:t> + 1` and will never execute </a:t>
            </a:r>
          </a:p>
        </p:txBody>
      </p:sp>
    </p:spTree>
    <p:extLst>
      <p:ext uri="{BB962C8B-B14F-4D97-AF65-F5344CB8AC3E}">
        <p14:creationId xmlns:p14="http://schemas.microsoft.com/office/powerpoint/2010/main" val="1732698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A9265A2-34AC-7A76-F676-7708994BB3FE}"/>
              </a:ext>
            </a:extLst>
          </p:cNvPr>
          <p:cNvSpPr/>
          <p:nvPr/>
        </p:nvSpPr>
        <p:spPr>
          <a:xfrm>
            <a:off x="-26126" y="-52703"/>
            <a:ext cx="4313964" cy="694553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8BFBF-E954-287C-97A8-E9E9E815C82B}"/>
              </a:ext>
            </a:extLst>
          </p:cNvPr>
          <p:cNvSpPr>
            <a:spLocks noGrp="1"/>
          </p:cNvSpPr>
          <p:nvPr>
            <p:ph type="title"/>
          </p:nvPr>
        </p:nvSpPr>
        <p:spPr>
          <a:xfrm>
            <a:off x="5242425" y="466344"/>
            <a:ext cx="6241651" cy="456934"/>
          </a:xfrm>
        </p:spPr>
        <p:txBody>
          <a:bodyPr/>
          <a:lstStyle/>
          <a:p>
            <a:r>
              <a:rPr lang="en-US" dirty="0"/>
              <a:t>API Hashing</a:t>
            </a:r>
          </a:p>
        </p:txBody>
      </p:sp>
      <p:sp>
        <p:nvSpPr>
          <p:cNvPr id="4" name="Content Placeholder 3">
            <a:extLst>
              <a:ext uri="{FF2B5EF4-FFF2-40B4-BE49-F238E27FC236}">
                <a16:creationId xmlns:a16="http://schemas.microsoft.com/office/drawing/2014/main" id="{60CFBB57-2E91-80E4-2D10-2F2ACEADC634}"/>
              </a:ext>
            </a:extLst>
          </p:cNvPr>
          <p:cNvSpPr>
            <a:spLocks noGrp="1"/>
          </p:cNvSpPr>
          <p:nvPr>
            <p:ph idx="1"/>
          </p:nvPr>
        </p:nvSpPr>
        <p:spPr>
          <a:xfrm>
            <a:off x="5242426" y="979356"/>
            <a:ext cx="6241650" cy="4781363"/>
          </a:xfrm>
        </p:spPr>
        <p:txBody>
          <a:bodyPr/>
          <a:lstStyle/>
          <a:p>
            <a:pPr marL="0" indent="0">
              <a:buNone/>
            </a:pPr>
            <a:r>
              <a:rPr lang="en-US" dirty="0"/>
              <a:t>API hashing enables you to call APIs via a pointer. This enables you to obfuscate the used APIs by representing them as hashes. </a:t>
            </a:r>
          </a:p>
          <a:p>
            <a:pPr marL="0" indent="0">
              <a:buNone/>
            </a:pPr>
            <a:r>
              <a:rPr lang="en-US" dirty="0"/>
              <a:t>This abstraction removes the suspicious APIs from the import address table and depending on the hash function used, it can make it incredibly difficult for a reverse engineer to identify the original API.</a:t>
            </a:r>
          </a:p>
          <a:p>
            <a:r>
              <a:rPr lang="en-US" dirty="0"/>
              <a:t>Method for achieving polymorphism</a:t>
            </a:r>
          </a:p>
          <a:p>
            <a:r>
              <a:rPr lang="en-US" dirty="0"/>
              <a:t>Utilizing hashing is important in hiding strings and proxying your functions</a:t>
            </a:r>
          </a:p>
          <a:p>
            <a:r>
              <a:rPr lang="en-US" dirty="0"/>
              <a:t>For best results, do your API hashing at compile time with a random seed</a:t>
            </a:r>
          </a:p>
        </p:txBody>
      </p:sp>
      <p:pic>
        <p:nvPicPr>
          <p:cNvPr id="7" name="Picture 6">
            <a:extLst>
              <a:ext uri="{FF2B5EF4-FFF2-40B4-BE49-F238E27FC236}">
                <a16:creationId xmlns:a16="http://schemas.microsoft.com/office/drawing/2014/main" id="{58D17230-BA5F-95D8-9785-D7287EDFFDD2}"/>
              </a:ext>
            </a:extLst>
          </p:cNvPr>
          <p:cNvPicPr>
            <a:picLocks noChangeAspect="1"/>
          </p:cNvPicPr>
          <p:nvPr/>
        </p:nvPicPr>
        <p:blipFill>
          <a:blip r:embed="rId2"/>
          <a:stretch>
            <a:fillRect/>
          </a:stretch>
        </p:blipFill>
        <p:spPr>
          <a:xfrm>
            <a:off x="295865" y="310806"/>
            <a:ext cx="3696107" cy="6236387"/>
          </a:xfrm>
          <a:prstGeom prst="rect">
            <a:avLst/>
          </a:prstGeom>
        </p:spPr>
      </p:pic>
    </p:spTree>
    <p:extLst>
      <p:ext uri="{BB962C8B-B14F-4D97-AF65-F5344CB8AC3E}">
        <p14:creationId xmlns:p14="http://schemas.microsoft.com/office/powerpoint/2010/main" val="71960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78DD-AD6D-0981-A6F9-D5507F9F3F7E}"/>
              </a:ext>
            </a:extLst>
          </p:cNvPr>
          <p:cNvSpPr/>
          <p:nvPr/>
        </p:nvSpPr>
        <p:spPr>
          <a:xfrm>
            <a:off x="-7200" y="-23306"/>
            <a:ext cx="4287838" cy="6904612"/>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8BFBF-E954-287C-97A8-E9E9E815C82B}"/>
              </a:ext>
            </a:extLst>
          </p:cNvPr>
          <p:cNvSpPr>
            <a:spLocks noGrp="1"/>
          </p:cNvSpPr>
          <p:nvPr>
            <p:ph type="title"/>
          </p:nvPr>
        </p:nvSpPr>
        <p:spPr>
          <a:xfrm>
            <a:off x="5242425" y="466344"/>
            <a:ext cx="6241651" cy="456934"/>
          </a:xfrm>
        </p:spPr>
        <p:txBody>
          <a:bodyPr/>
          <a:lstStyle/>
          <a:p>
            <a:r>
              <a:rPr lang="en-US" dirty="0" err="1"/>
              <a:t>crt</a:t>
            </a:r>
            <a:r>
              <a:rPr lang="en-US" dirty="0"/>
              <a:t>-less executables</a:t>
            </a:r>
          </a:p>
        </p:txBody>
      </p:sp>
      <p:sp>
        <p:nvSpPr>
          <p:cNvPr id="4" name="Content Placeholder 3">
            <a:extLst>
              <a:ext uri="{FF2B5EF4-FFF2-40B4-BE49-F238E27FC236}">
                <a16:creationId xmlns:a16="http://schemas.microsoft.com/office/drawing/2014/main" id="{60CFBB57-2E91-80E4-2D10-2F2ACEADC634}"/>
              </a:ext>
            </a:extLst>
          </p:cNvPr>
          <p:cNvSpPr>
            <a:spLocks noGrp="1"/>
          </p:cNvSpPr>
          <p:nvPr>
            <p:ph idx="1"/>
          </p:nvPr>
        </p:nvSpPr>
        <p:spPr>
          <a:xfrm>
            <a:off x="5242426" y="1014247"/>
            <a:ext cx="6241650" cy="5090919"/>
          </a:xfrm>
        </p:spPr>
        <p:txBody>
          <a:bodyPr>
            <a:normAutofit fontScale="92500" lnSpcReduction="10000"/>
          </a:bodyPr>
          <a:lstStyle/>
          <a:p>
            <a:pPr marL="0" indent="0">
              <a:buNone/>
            </a:pPr>
            <a:r>
              <a:rPr lang="en-US" dirty="0"/>
              <a:t>Removing the C-Runtime Library (CRT) gets rid of unnecessary external functions from your executables which makes the executable significantly smaller and can evade some AVs.</a:t>
            </a:r>
          </a:p>
          <a:p>
            <a:r>
              <a:rPr lang="en-US" dirty="0"/>
              <a:t>Enables your payload to run on systems that do not have the CRT already installed</a:t>
            </a:r>
          </a:p>
          <a:p>
            <a:pPr marL="0" indent="0">
              <a:buNone/>
            </a:pPr>
            <a:r>
              <a:rPr lang="en-US" dirty="0"/>
              <a:t>There are a few ways to do this but it can be done pretty simply in Visual Studio.</a:t>
            </a:r>
          </a:p>
          <a:p>
            <a:pPr marL="0" indent="0">
              <a:buNone/>
            </a:pPr>
            <a:r>
              <a:rPr lang="en-US" dirty="0"/>
              <a:t>Macros are your friend!</a:t>
            </a:r>
          </a:p>
          <a:p>
            <a:pPr marL="0" indent="0">
              <a:buNone/>
            </a:pPr>
            <a:r>
              <a:rPr lang="en-US" dirty="0"/>
              <a:t>Words of warning: Doing this will likely give you a ton of errors and you will have to rewrite all the functions you used from the now-removed libraries. This can take a lot of time to fix initially but after writing your own (or reusing official/reverse engineered)  versions of functions you can make your own minimalist CRT-independent libraries to use in future projects.</a:t>
            </a:r>
          </a:p>
          <a:p>
            <a:pPr marL="0" indent="0">
              <a:buNone/>
            </a:pPr>
            <a:r>
              <a:rPr lang="en-US" dirty="0"/>
              <a:t>Using VX Underground’s VX-API is an awesome resource for finding function alternatives</a:t>
            </a:r>
          </a:p>
        </p:txBody>
      </p:sp>
      <p:pic>
        <p:nvPicPr>
          <p:cNvPr id="6" name="Picture 5">
            <a:extLst>
              <a:ext uri="{FF2B5EF4-FFF2-40B4-BE49-F238E27FC236}">
                <a16:creationId xmlns:a16="http://schemas.microsoft.com/office/drawing/2014/main" id="{E43B82C7-F25E-4C47-57DE-410DD3CE23B9}"/>
              </a:ext>
            </a:extLst>
          </p:cNvPr>
          <p:cNvPicPr>
            <a:picLocks noChangeAspect="1"/>
          </p:cNvPicPr>
          <p:nvPr/>
        </p:nvPicPr>
        <p:blipFill>
          <a:blip r:embed="rId3"/>
          <a:stretch>
            <a:fillRect/>
          </a:stretch>
        </p:blipFill>
        <p:spPr>
          <a:xfrm>
            <a:off x="338399" y="-4820"/>
            <a:ext cx="2007909" cy="6886126"/>
          </a:xfrm>
          <a:prstGeom prst="rect">
            <a:avLst/>
          </a:prstGeom>
        </p:spPr>
      </p:pic>
      <p:pic>
        <p:nvPicPr>
          <p:cNvPr id="14" name="Picture 13">
            <a:extLst>
              <a:ext uri="{FF2B5EF4-FFF2-40B4-BE49-F238E27FC236}">
                <a16:creationId xmlns:a16="http://schemas.microsoft.com/office/drawing/2014/main" id="{A8592455-20E7-D8DF-13F4-DB98F918B113}"/>
              </a:ext>
            </a:extLst>
          </p:cNvPr>
          <p:cNvPicPr>
            <a:picLocks noChangeAspect="1"/>
          </p:cNvPicPr>
          <p:nvPr/>
        </p:nvPicPr>
        <p:blipFill>
          <a:blip r:embed="rId4">
            <a:alphaModFix/>
          </a:blip>
          <a:stretch>
            <a:fillRect/>
          </a:stretch>
        </p:blipFill>
        <p:spPr>
          <a:xfrm>
            <a:off x="2347738" y="-23306"/>
            <a:ext cx="1753498" cy="5745411"/>
          </a:xfrm>
          <a:prstGeom prst="rect">
            <a:avLst/>
          </a:prstGeom>
        </p:spPr>
      </p:pic>
      <p:sp>
        <p:nvSpPr>
          <p:cNvPr id="16" name="TextBox 15">
            <a:extLst>
              <a:ext uri="{FF2B5EF4-FFF2-40B4-BE49-F238E27FC236}">
                <a16:creationId xmlns:a16="http://schemas.microsoft.com/office/drawing/2014/main" id="{BB701CB8-A06A-796C-9FB9-3BF020102DBB}"/>
              </a:ext>
            </a:extLst>
          </p:cNvPr>
          <p:cNvSpPr txBox="1"/>
          <p:nvPr/>
        </p:nvSpPr>
        <p:spPr>
          <a:xfrm>
            <a:off x="870753" y="6315868"/>
            <a:ext cx="943200" cy="369332"/>
          </a:xfrm>
          <a:prstGeom prst="rect">
            <a:avLst/>
          </a:prstGeom>
          <a:noFill/>
        </p:spPr>
        <p:txBody>
          <a:bodyPr wrap="square" rtlCol="0">
            <a:spAutoFit/>
          </a:bodyPr>
          <a:lstStyle/>
          <a:p>
            <a:pPr algn="ctr"/>
            <a:r>
              <a:rPr lang="en-US" dirty="0">
                <a:solidFill>
                  <a:srgbClr val="FF0000"/>
                </a:solidFill>
              </a:rPr>
              <a:t>BEFORE</a:t>
            </a:r>
          </a:p>
        </p:txBody>
      </p:sp>
      <p:sp>
        <p:nvSpPr>
          <p:cNvPr id="17" name="TextBox 16">
            <a:extLst>
              <a:ext uri="{FF2B5EF4-FFF2-40B4-BE49-F238E27FC236}">
                <a16:creationId xmlns:a16="http://schemas.microsoft.com/office/drawing/2014/main" id="{0DE3890C-851E-B77C-42F3-084A9582B91B}"/>
              </a:ext>
            </a:extLst>
          </p:cNvPr>
          <p:cNvSpPr txBox="1"/>
          <p:nvPr/>
        </p:nvSpPr>
        <p:spPr>
          <a:xfrm>
            <a:off x="2691907" y="6315868"/>
            <a:ext cx="943200" cy="369332"/>
          </a:xfrm>
          <a:prstGeom prst="rect">
            <a:avLst/>
          </a:prstGeom>
          <a:noFill/>
        </p:spPr>
        <p:txBody>
          <a:bodyPr wrap="square" rtlCol="0">
            <a:spAutoFit/>
          </a:bodyPr>
          <a:lstStyle/>
          <a:p>
            <a:pPr algn="ctr"/>
            <a:r>
              <a:rPr lang="en-US" dirty="0">
                <a:solidFill>
                  <a:srgbClr val="FF0000"/>
                </a:solidFill>
              </a:rPr>
              <a:t>AFTER</a:t>
            </a:r>
          </a:p>
        </p:txBody>
      </p:sp>
    </p:spTree>
    <p:extLst>
      <p:ext uri="{BB962C8B-B14F-4D97-AF65-F5344CB8AC3E}">
        <p14:creationId xmlns:p14="http://schemas.microsoft.com/office/powerpoint/2010/main" val="301608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0E28-C634-D38B-D926-484481D07592}"/>
              </a:ext>
            </a:extLst>
          </p:cNvPr>
          <p:cNvSpPr>
            <a:spLocks noGrp="1"/>
          </p:cNvSpPr>
          <p:nvPr>
            <p:ph type="title"/>
          </p:nvPr>
        </p:nvSpPr>
        <p:spPr/>
        <p:txBody>
          <a:bodyPr/>
          <a:lstStyle/>
          <a:p>
            <a:r>
              <a:rPr lang="en-US" dirty="0" err="1"/>
              <a:t>Whoami</a:t>
            </a:r>
            <a:r>
              <a:rPr lang="en-US" dirty="0"/>
              <a:t> – Max Covey (10N351R)</a:t>
            </a:r>
          </a:p>
        </p:txBody>
      </p:sp>
      <p:pic>
        <p:nvPicPr>
          <p:cNvPr id="6" name="Picture Placeholder 5">
            <a:extLst>
              <a:ext uri="{FF2B5EF4-FFF2-40B4-BE49-F238E27FC236}">
                <a16:creationId xmlns:a16="http://schemas.microsoft.com/office/drawing/2014/main" id="{09B421AD-0E14-7013-E656-62DC7B703D1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108" r="3108"/>
          <a:stretch>
            <a:fillRect/>
          </a:stretch>
        </p:blipFill>
        <p:spPr/>
      </p:pic>
      <p:sp>
        <p:nvSpPr>
          <p:cNvPr id="4" name="Content Placeholder 3">
            <a:extLst>
              <a:ext uri="{FF2B5EF4-FFF2-40B4-BE49-F238E27FC236}">
                <a16:creationId xmlns:a16="http://schemas.microsoft.com/office/drawing/2014/main" id="{24649EFB-523C-66A5-7ED2-864009682C1D}"/>
              </a:ext>
            </a:extLst>
          </p:cNvPr>
          <p:cNvSpPr>
            <a:spLocks noGrp="1"/>
          </p:cNvSpPr>
          <p:nvPr>
            <p:ph idx="1"/>
          </p:nvPr>
        </p:nvSpPr>
        <p:spPr/>
        <p:txBody>
          <a:bodyPr/>
          <a:lstStyle/>
          <a:p>
            <a:r>
              <a:rPr lang="en-US" dirty="0"/>
              <a:t>Penetration Tester @ Acclaim Technical Services (ATS)</a:t>
            </a:r>
          </a:p>
          <a:p>
            <a:r>
              <a:rPr lang="en-US" dirty="0"/>
              <a:t>5+ years of IT experience (~4 years dedicated to cyber)</a:t>
            </a:r>
          </a:p>
          <a:p>
            <a:r>
              <a:rPr lang="en-US" dirty="0"/>
              <a:t>Malware enjoyer</a:t>
            </a:r>
          </a:p>
          <a:p>
            <a:r>
              <a:rPr lang="en-US" dirty="0"/>
              <a:t>Aspiring offensive tool and exploit developer</a:t>
            </a:r>
          </a:p>
          <a:p>
            <a:r>
              <a:rPr lang="en-US" dirty="0"/>
              <a:t>Night vision enthusiast</a:t>
            </a:r>
          </a:p>
          <a:p>
            <a:pPr marL="0" indent="0">
              <a:buNone/>
            </a:pPr>
            <a:endParaRPr lang="en-US" dirty="0"/>
          </a:p>
        </p:txBody>
      </p:sp>
    </p:spTree>
    <p:extLst>
      <p:ext uri="{BB962C8B-B14F-4D97-AF65-F5344CB8AC3E}">
        <p14:creationId xmlns:p14="http://schemas.microsoft.com/office/powerpoint/2010/main" val="263537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Removing The CRT</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114269"/>
            <a:ext cx="5257800" cy="5047700"/>
          </a:xfrm>
        </p:spPr>
        <p:txBody>
          <a:bodyPr>
            <a:normAutofit/>
          </a:bodyPr>
          <a:lstStyle/>
          <a:p>
            <a:r>
              <a:rPr lang="en-US" dirty="0"/>
              <a:t>Removing the CRT using Visual Studio [4]</a:t>
            </a:r>
          </a:p>
          <a:p>
            <a:pPr marL="285750" indent="-285750">
              <a:buFont typeface="Arial" panose="020B0604020202020204" pitchFamily="34" charset="0"/>
              <a:buChar char="•"/>
            </a:pPr>
            <a:r>
              <a:rPr lang="en-US" dirty="0"/>
              <a:t>Switch to Release x64</a:t>
            </a:r>
          </a:p>
          <a:p>
            <a:pPr marL="285750" indent="-285750">
              <a:buFont typeface="Arial" panose="020B0604020202020204" pitchFamily="34" charset="0"/>
              <a:buChar char="•"/>
            </a:pPr>
            <a:r>
              <a:rPr lang="en-US" dirty="0"/>
              <a:t>Enable multi-threading</a:t>
            </a:r>
          </a:p>
          <a:p>
            <a:pPr marL="285750" indent="-285750">
              <a:buFont typeface="Arial" panose="020B0604020202020204" pitchFamily="34" charset="0"/>
              <a:buChar char="•"/>
            </a:pPr>
            <a:r>
              <a:rPr lang="en-US" dirty="0"/>
              <a:t>Disable C++ exceptions</a:t>
            </a:r>
          </a:p>
          <a:p>
            <a:pPr marL="285750" indent="-285750">
              <a:buFont typeface="Arial" panose="020B0604020202020204" pitchFamily="34" charset="0"/>
              <a:buChar char="•"/>
            </a:pPr>
            <a:r>
              <a:rPr lang="en-US" dirty="0"/>
              <a:t>Disable whole program optimization</a:t>
            </a:r>
          </a:p>
          <a:p>
            <a:pPr marL="285750" indent="-285750">
              <a:buFont typeface="Arial" panose="020B0604020202020204" pitchFamily="34" charset="0"/>
              <a:buChar char="•"/>
            </a:pPr>
            <a:r>
              <a:rPr lang="en-US" dirty="0"/>
              <a:t>Disable debug info	</a:t>
            </a:r>
          </a:p>
          <a:p>
            <a:pPr marL="285750" indent="-285750">
              <a:buFont typeface="Arial" panose="020B0604020202020204" pitchFamily="34" charset="0"/>
              <a:buChar char="•"/>
            </a:pPr>
            <a:r>
              <a:rPr lang="en-US" dirty="0"/>
              <a:t>Disable manifest generation</a:t>
            </a:r>
          </a:p>
          <a:p>
            <a:pPr marL="285750" indent="-285750">
              <a:buFont typeface="Arial" panose="020B0604020202020204" pitchFamily="34" charset="0"/>
              <a:buChar char="•"/>
            </a:pPr>
            <a:r>
              <a:rPr lang="en-US" dirty="0"/>
              <a:t>Set entry point symbol to `main`</a:t>
            </a:r>
          </a:p>
          <a:p>
            <a:pPr marL="285750" indent="-285750">
              <a:buFont typeface="Arial" panose="020B0604020202020204" pitchFamily="34" charset="0"/>
              <a:buChar char="•"/>
            </a:pPr>
            <a:r>
              <a:rPr lang="en-US" dirty="0"/>
              <a:t>Disable security check</a:t>
            </a:r>
          </a:p>
          <a:p>
            <a:pPr marL="285750" indent="-285750">
              <a:buFont typeface="Arial" panose="020B0604020202020204" pitchFamily="34" charset="0"/>
              <a:buChar char="•"/>
            </a:pPr>
            <a:r>
              <a:rPr lang="en-US" dirty="0"/>
              <a:t>Disable SDL check</a:t>
            </a:r>
          </a:p>
          <a:p>
            <a:pPr marL="285750" indent="-285750">
              <a:buFont typeface="Arial" panose="020B0604020202020204" pitchFamily="34" charset="0"/>
              <a:buChar char="•"/>
            </a:pPr>
            <a:r>
              <a:rPr lang="en-US" u="sng" dirty="0"/>
              <a:t>Ignore all default libraries</a:t>
            </a:r>
          </a:p>
        </p:txBody>
      </p:sp>
      <p:sp>
        <p:nvSpPr>
          <p:cNvPr id="5" name="TextBox 4">
            <a:extLst>
              <a:ext uri="{FF2B5EF4-FFF2-40B4-BE49-F238E27FC236}">
                <a16:creationId xmlns:a16="http://schemas.microsoft.com/office/drawing/2014/main" id="{E5EDC052-787F-8E82-E3EB-6D451E3A5FB1}"/>
              </a:ext>
            </a:extLst>
          </p:cNvPr>
          <p:cNvSpPr txBox="1"/>
          <p:nvPr/>
        </p:nvSpPr>
        <p:spPr>
          <a:xfrm>
            <a:off x="7741030" y="505784"/>
            <a:ext cx="2186189" cy="369332"/>
          </a:xfrm>
          <a:prstGeom prst="rect">
            <a:avLst/>
          </a:prstGeom>
          <a:noFill/>
        </p:spPr>
        <p:txBody>
          <a:bodyPr wrap="square" rtlCol="0">
            <a:spAutoFit/>
          </a:bodyPr>
          <a:lstStyle/>
          <a:p>
            <a:pPr algn="ctr"/>
            <a:r>
              <a:rPr lang="en-US" dirty="0"/>
              <a:t>Before</a:t>
            </a:r>
          </a:p>
        </p:txBody>
      </p:sp>
      <p:sp>
        <p:nvSpPr>
          <p:cNvPr id="6" name="TextBox 5">
            <a:extLst>
              <a:ext uri="{FF2B5EF4-FFF2-40B4-BE49-F238E27FC236}">
                <a16:creationId xmlns:a16="http://schemas.microsoft.com/office/drawing/2014/main" id="{2D1ABC0A-A6C0-D5EE-0B54-791022A83AD9}"/>
              </a:ext>
            </a:extLst>
          </p:cNvPr>
          <p:cNvSpPr txBox="1"/>
          <p:nvPr/>
        </p:nvSpPr>
        <p:spPr>
          <a:xfrm>
            <a:off x="7741030" y="1797143"/>
            <a:ext cx="2186189" cy="369332"/>
          </a:xfrm>
          <a:prstGeom prst="rect">
            <a:avLst/>
          </a:prstGeom>
          <a:noFill/>
        </p:spPr>
        <p:txBody>
          <a:bodyPr wrap="square" rtlCol="0">
            <a:spAutoFit/>
          </a:bodyPr>
          <a:lstStyle/>
          <a:p>
            <a:pPr algn="ctr"/>
            <a:r>
              <a:rPr lang="en-US" dirty="0"/>
              <a:t>After</a:t>
            </a:r>
          </a:p>
        </p:txBody>
      </p:sp>
      <p:pic>
        <p:nvPicPr>
          <p:cNvPr id="7" name="Picture 6">
            <a:extLst>
              <a:ext uri="{FF2B5EF4-FFF2-40B4-BE49-F238E27FC236}">
                <a16:creationId xmlns:a16="http://schemas.microsoft.com/office/drawing/2014/main" id="{F33F5731-F8F3-2216-0EC8-72984809AF21}"/>
              </a:ext>
            </a:extLst>
          </p:cNvPr>
          <p:cNvPicPr>
            <a:picLocks noChangeAspect="1"/>
          </p:cNvPicPr>
          <p:nvPr/>
        </p:nvPicPr>
        <p:blipFill>
          <a:blip r:embed="rId3"/>
          <a:srcRect b="59716"/>
          <a:stretch/>
        </p:blipFill>
        <p:spPr>
          <a:xfrm>
            <a:off x="6825186" y="844697"/>
            <a:ext cx="4017876" cy="798199"/>
          </a:xfrm>
          <a:prstGeom prst="rect">
            <a:avLst/>
          </a:prstGeom>
        </p:spPr>
      </p:pic>
      <p:pic>
        <p:nvPicPr>
          <p:cNvPr id="8" name="Picture 7">
            <a:extLst>
              <a:ext uri="{FF2B5EF4-FFF2-40B4-BE49-F238E27FC236}">
                <a16:creationId xmlns:a16="http://schemas.microsoft.com/office/drawing/2014/main" id="{95D05518-4A4C-DA8B-074D-D81CD90484CF}"/>
              </a:ext>
            </a:extLst>
          </p:cNvPr>
          <p:cNvPicPr>
            <a:picLocks noChangeAspect="1"/>
          </p:cNvPicPr>
          <p:nvPr/>
        </p:nvPicPr>
        <p:blipFill>
          <a:blip r:embed="rId4">
            <a:alphaModFix/>
            <a:extLst>
              <a:ext uri="{28A0092B-C50C-407E-A947-70E740481C1C}">
                <a14:useLocalDpi xmlns:a14="http://schemas.microsoft.com/office/drawing/2010/main" val="0"/>
              </a:ext>
            </a:extLst>
          </a:blip>
          <a:srcRect t="831" r="68644" b="4949"/>
          <a:stretch/>
        </p:blipFill>
        <p:spPr>
          <a:xfrm>
            <a:off x="6718040" y="2166475"/>
            <a:ext cx="4232168" cy="2945360"/>
          </a:xfrm>
          <a:prstGeom prst="rect">
            <a:avLst/>
          </a:prstGeom>
        </p:spPr>
      </p:pic>
      <p:sp>
        <p:nvSpPr>
          <p:cNvPr id="10" name="TextBox 9">
            <a:extLst>
              <a:ext uri="{FF2B5EF4-FFF2-40B4-BE49-F238E27FC236}">
                <a16:creationId xmlns:a16="http://schemas.microsoft.com/office/drawing/2014/main" id="{B6A7D5EC-793A-F047-6A80-36430508D3B7}"/>
              </a:ext>
            </a:extLst>
          </p:cNvPr>
          <p:cNvSpPr txBox="1"/>
          <p:nvPr/>
        </p:nvSpPr>
        <p:spPr>
          <a:xfrm>
            <a:off x="6944057" y="5481167"/>
            <a:ext cx="3780134" cy="369332"/>
          </a:xfrm>
          <a:prstGeom prst="rect">
            <a:avLst/>
          </a:prstGeom>
          <a:noFill/>
        </p:spPr>
        <p:txBody>
          <a:bodyPr wrap="square" rtlCol="0">
            <a:spAutoFit/>
          </a:bodyPr>
          <a:lstStyle/>
          <a:p>
            <a:pPr algn="ctr"/>
            <a:r>
              <a:rPr lang="en-US" i="1" dirty="0"/>
              <a:t>“Turning working code into… not that”</a:t>
            </a:r>
          </a:p>
        </p:txBody>
      </p:sp>
    </p:spTree>
    <p:extLst>
      <p:ext uri="{BB962C8B-B14F-4D97-AF65-F5344CB8AC3E}">
        <p14:creationId xmlns:p14="http://schemas.microsoft.com/office/powerpoint/2010/main" val="100400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BFBF-E954-287C-97A8-E9E9E815C82B}"/>
              </a:ext>
            </a:extLst>
          </p:cNvPr>
          <p:cNvSpPr>
            <a:spLocks noGrp="1"/>
          </p:cNvSpPr>
          <p:nvPr>
            <p:ph type="title"/>
          </p:nvPr>
        </p:nvSpPr>
        <p:spPr>
          <a:xfrm>
            <a:off x="5242425" y="466344"/>
            <a:ext cx="6241651" cy="456934"/>
          </a:xfrm>
        </p:spPr>
        <p:txBody>
          <a:bodyPr/>
          <a:lstStyle/>
          <a:p>
            <a:r>
              <a:rPr lang="en-US" dirty="0"/>
              <a:t>General Tips </a:t>
            </a:r>
          </a:p>
        </p:txBody>
      </p:sp>
      <p:sp>
        <p:nvSpPr>
          <p:cNvPr id="4" name="Content Placeholder 3">
            <a:extLst>
              <a:ext uri="{FF2B5EF4-FFF2-40B4-BE49-F238E27FC236}">
                <a16:creationId xmlns:a16="http://schemas.microsoft.com/office/drawing/2014/main" id="{60CFBB57-2E91-80E4-2D10-2F2ACEADC634}"/>
              </a:ext>
            </a:extLst>
          </p:cNvPr>
          <p:cNvSpPr>
            <a:spLocks noGrp="1"/>
          </p:cNvSpPr>
          <p:nvPr>
            <p:ph idx="1"/>
          </p:nvPr>
        </p:nvSpPr>
        <p:spPr>
          <a:xfrm>
            <a:off x="5242426" y="1066800"/>
            <a:ext cx="6241650" cy="5324856"/>
          </a:xfrm>
        </p:spPr>
        <p:txBody>
          <a:bodyPr>
            <a:normAutofit fontScale="85000" lnSpcReduction="20000"/>
          </a:bodyPr>
          <a:lstStyle/>
          <a:p>
            <a:r>
              <a:rPr lang="en-US" dirty="0"/>
              <a:t>Hide your process window</a:t>
            </a:r>
          </a:p>
          <a:p>
            <a:r>
              <a:rPr lang="en-US" dirty="0"/>
              <a:t>Keep suspicious strings out of your executables</a:t>
            </a:r>
          </a:p>
          <a:p>
            <a:r>
              <a:rPr lang="en-US" dirty="0"/>
              <a:t>Never use RWX memory regions, try to minimize using RX regions</a:t>
            </a:r>
          </a:p>
          <a:p>
            <a:r>
              <a:rPr lang="en-US" dirty="0"/>
              <a:t>Get rid of unnecessary/unused functionality, most of the time, the smaller the executables are the better </a:t>
            </a:r>
          </a:p>
          <a:p>
            <a:r>
              <a:rPr lang="en-US" dirty="0"/>
              <a:t>Be cognizant of your executable’s entropy </a:t>
            </a:r>
          </a:p>
          <a:p>
            <a:r>
              <a:rPr lang="en-US" dirty="0" err="1"/>
              <a:t>Opt</a:t>
            </a:r>
            <a:r>
              <a:rPr lang="en-US" dirty="0"/>
              <a:t> for run-time computations instead of using multiple setup executables</a:t>
            </a:r>
          </a:p>
          <a:p>
            <a:r>
              <a:rPr lang="en-US" dirty="0"/>
              <a:t>Practice good coding practices to minimize crashing and memory leaks</a:t>
            </a:r>
          </a:p>
          <a:p>
            <a:r>
              <a:rPr lang="en-US" dirty="0"/>
              <a:t>Sign your executables</a:t>
            </a:r>
          </a:p>
          <a:p>
            <a:r>
              <a:rPr lang="en-US" dirty="0"/>
              <a:t>Don’t submit your executables to </a:t>
            </a:r>
            <a:r>
              <a:rPr lang="en-US" dirty="0" err="1"/>
              <a:t>VirusTotal</a:t>
            </a:r>
            <a:r>
              <a:rPr lang="en-US" dirty="0"/>
              <a:t> or other cloud-based detection engines unless absolutely necessary</a:t>
            </a:r>
          </a:p>
          <a:p>
            <a:r>
              <a:rPr lang="en-US" dirty="0"/>
              <a:t>Strive for polymorphism and for best results </a:t>
            </a:r>
            <a:r>
              <a:rPr lang="en-US" u="sng" dirty="0"/>
              <a:t>only use a version once </a:t>
            </a:r>
          </a:p>
          <a:p>
            <a:r>
              <a:rPr lang="en-US" dirty="0"/>
              <a:t>Emphasize proxying </a:t>
            </a:r>
            <a:r>
              <a:rPr lang="en-US" u="sng" dirty="0"/>
              <a:t>all</a:t>
            </a:r>
            <a:r>
              <a:rPr lang="en-US" dirty="0"/>
              <a:t> of your actions</a:t>
            </a:r>
          </a:p>
          <a:p>
            <a:r>
              <a:rPr lang="en-US" dirty="0"/>
              <a:t>Value your OPSEC at all times</a:t>
            </a:r>
          </a:p>
        </p:txBody>
      </p:sp>
      <p:sp>
        <p:nvSpPr>
          <p:cNvPr id="5" name="TextBox 4">
            <a:extLst>
              <a:ext uri="{FF2B5EF4-FFF2-40B4-BE49-F238E27FC236}">
                <a16:creationId xmlns:a16="http://schemas.microsoft.com/office/drawing/2014/main" id="{D6079F0D-95F9-89B3-48C9-A11DFF95E110}"/>
              </a:ext>
            </a:extLst>
          </p:cNvPr>
          <p:cNvSpPr txBox="1"/>
          <p:nvPr/>
        </p:nvSpPr>
        <p:spPr>
          <a:xfrm>
            <a:off x="707924" y="2397948"/>
            <a:ext cx="3530851" cy="2062103"/>
          </a:xfrm>
          <a:prstGeom prst="rect">
            <a:avLst/>
          </a:prstGeom>
          <a:noFill/>
        </p:spPr>
        <p:txBody>
          <a:bodyPr wrap="square" rtlCol="0">
            <a:spAutoFit/>
          </a:bodyPr>
          <a:lstStyle/>
          <a:p>
            <a:pPr algn="ctr"/>
            <a:r>
              <a:rPr lang="en-US" sz="3200" dirty="0"/>
              <a:t>Test your methods and executables before you use them!!!</a:t>
            </a:r>
          </a:p>
        </p:txBody>
      </p:sp>
    </p:spTree>
    <p:extLst>
      <p:ext uri="{BB962C8B-B14F-4D97-AF65-F5344CB8AC3E}">
        <p14:creationId xmlns:p14="http://schemas.microsoft.com/office/powerpoint/2010/main" val="2452480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Results</a:t>
            </a:r>
          </a:p>
        </p:txBody>
      </p:sp>
    </p:spTree>
    <p:extLst>
      <p:ext uri="{BB962C8B-B14F-4D97-AF65-F5344CB8AC3E}">
        <p14:creationId xmlns:p14="http://schemas.microsoft.com/office/powerpoint/2010/main" val="2615641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7">
            <a:extLst>
              <a:ext uri="{FF2B5EF4-FFF2-40B4-BE49-F238E27FC236}">
                <a16:creationId xmlns:a16="http://schemas.microsoft.com/office/drawing/2014/main" id="{0502C8C2-1C32-04FE-4BF3-E95B91568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738" y="-5976"/>
            <a:ext cx="5865634" cy="6863976"/>
          </a:xfrm>
          <a:prstGeom prst="rect">
            <a:avLst/>
          </a:prstGeom>
        </p:spPr>
      </p:pic>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T3rpt3rpt3rp (t3rploader)</a:t>
            </a:r>
          </a:p>
        </p:txBody>
      </p:sp>
      <p:sp>
        <p:nvSpPr>
          <p:cNvPr id="14" name="Content Placeholder 13">
            <a:extLst>
              <a:ext uri="{FF2B5EF4-FFF2-40B4-BE49-F238E27FC236}">
                <a16:creationId xmlns:a16="http://schemas.microsoft.com/office/drawing/2014/main" id="{94D38DDA-4C6A-F409-C846-FCF1A6C90A1C}"/>
              </a:ext>
            </a:extLst>
          </p:cNvPr>
          <p:cNvSpPr>
            <a:spLocks noGrp="1"/>
          </p:cNvSpPr>
          <p:nvPr>
            <p:ph sz="quarter" idx="14"/>
          </p:nvPr>
        </p:nvSpPr>
        <p:spPr>
          <a:xfrm>
            <a:off x="838199" y="1150883"/>
            <a:ext cx="5058103" cy="5011086"/>
          </a:xfrm>
        </p:spPr>
        <p:txBody>
          <a:bodyPr>
            <a:normAutofit fontScale="92500" lnSpcReduction="20000"/>
          </a:bodyPr>
          <a:lstStyle/>
          <a:p>
            <a:r>
              <a:rPr lang="en-US" dirty="0"/>
              <a:t>Custom built shellcode loader written in C/x86-64 ASM </a:t>
            </a:r>
          </a:p>
          <a:p>
            <a:endParaRPr lang="en-US" dirty="0"/>
          </a:p>
          <a:p>
            <a:r>
              <a:rPr lang="en-US" dirty="0"/>
              <a:t>v0.1 Features</a:t>
            </a:r>
          </a:p>
          <a:p>
            <a:pPr marL="285750" indent="-285750">
              <a:buFont typeface="Arial" panose="020B0604020202020204" pitchFamily="34" charset="0"/>
              <a:buChar char="•"/>
            </a:pPr>
            <a:r>
              <a:rPr lang="en-US" dirty="0"/>
              <a:t>Runs any shellcode</a:t>
            </a:r>
          </a:p>
          <a:p>
            <a:pPr marL="285750" indent="-285750">
              <a:buFont typeface="Arial" panose="020B0604020202020204" pitchFamily="34" charset="0"/>
              <a:buChar char="•"/>
            </a:pPr>
            <a:r>
              <a:rPr lang="en-US" dirty="0"/>
              <a:t>Customizable process injection target</a:t>
            </a:r>
          </a:p>
          <a:p>
            <a:pPr marL="285750" indent="-285750">
              <a:buFont typeface="Arial" panose="020B0604020202020204" pitchFamily="34" charset="0"/>
              <a:buChar char="•"/>
            </a:pPr>
            <a:r>
              <a:rPr lang="en-US" dirty="0"/>
              <a:t>Modular design</a:t>
            </a:r>
          </a:p>
          <a:p>
            <a:pPr marL="285750" indent="-285750">
              <a:buFont typeface="Arial" panose="020B0604020202020204" pitchFamily="34" charset="0"/>
              <a:buChar char="•"/>
            </a:pPr>
            <a:r>
              <a:rPr lang="en-US" dirty="0"/>
              <a:t>Disable/Enable interface</a:t>
            </a:r>
          </a:p>
          <a:p>
            <a:pPr marL="285750" indent="-285750">
              <a:buFont typeface="Arial" panose="020B0604020202020204" pitchFamily="34" charset="0"/>
              <a:buChar char="•"/>
            </a:pPr>
            <a:r>
              <a:rPr lang="en-US" dirty="0"/>
              <a:t>16.5kb in size</a:t>
            </a:r>
          </a:p>
          <a:p>
            <a:endParaRPr lang="en-US" dirty="0"/>
          </a:p>
          <a:p>
            <a:r>
              <a:rPr lang="en-US" dirty="0"/>
              <a:t>Techniques used</a:t>
            </a:r>
          </a:p>
          <a:p>
            <a:pPr marL="285750" indent="-285750">
              <a:buFont typeface="Arial" panose="020B0604020202020204" pitchFamily="34" charset="0"/>
              <a:buChar char="•"/>
            </a:pPr>
            <a:r>
              <a:rPr lang="en-US" dirty="0"/>
              <a:t>API Hashing (Polymorphism)</a:t>
            </a:r>
          </a:p>
          <a:p>
            <a:pPr marL="285750" indent="-285750">
              <a:buFont typeface="Arial" panose="020B0604020202020204" pitchFamily="34" charset="0"/>
              <a:buChar char="•"/>
            </a:pPr>
            <a:r>
              <a:rPr lang="en-US" dirty="0" err="1"/>
              <a:t>Psuedo</a:t>
            </a:r>
            <a:r>
              <a:rPr lang="en-US" dirty="0"/>
              <a:t>-Threadless Process Injection via Indirect SYSCALLs (Hell’s Hall Private)</a:t>
            </a:r>
          </a:p>
          <a:p>
            <a:pPr marL="285750" indent="-285750">
              <a:buFont typeface="Arial" panose="020B0604020202020204" pitchFamily="34" charset="0"/>
              <a:buChar char="•"/>
            </a:pPr>
            <a:r>
              <a:rPr lang="en-US" dirty="0"/>
              <a:t>Payload Encryption w/ self-</a:t>
            </a:r>
            <a:r>
              <a:rPr lang="en-US" dirty="0" err="1"/>
              <a:t>bruteforcing</a:t>
            </a:r>
            <a:r>
              <a:rPr lang="en-US" dirty="0"/>
              <a:t> keys</a:t>
            </a:r>
          </a:p>
          <a:p>
            <a:pPr marL="285750" indent="-285750">
              <a:buFont typeface="Arial" panose="020B0604020202020204" pitchFamily="34" charset="0"/>
              <a:buChar char="•"/>
            </a:pPr>
            <a:r>
              <a:rPr lang="en-US" dirty="0"/>
              <a:t>CRT Removal</a:t>
            </a:r>
          </a:p>
          <a:p>
            <a:pPr marL="285750" indent="-285750">
              <a:buFont typeface="Arial" panose="020B0604020202020204" pitchFamily="34" charset="0"/>
              <a:buChar char="•"/>
            </a:pPr>
            <a:r>
              <a:rPr lang="en-US" dirty="0"/>
              <a:t>Removal of *most* suspicious strings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79192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Payload Encryptor</a:t>
            </a:r>
          </a:p>
        </p:txBody>
      </p:sp>
      <p:pic>
        <p:nvPicPr>
          <p:cNvPr id="12" name="Picture 11">
            <a:extLst>
              <a:ext uri="{FF2B5EF4-FFF2-40B4-BE49-F238E27FC236}">
                <a16:creationId xmlns:a16="http://schemas.microsoft.com/office/drawing/2014/main" id="{60BA9714-9EA8-A222-3D6A-29E1AA48F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835" y="0"/>
            <a:ext cx="5141516" cy="6871835"/>
          </a:xfrm>
          <a:prstGeom prst="rect">
            <a:avLst/>
          </a:prstGeom>
        </p:spPr>
      </p:pic>
      <p:sp>
        <p:nvSpPr>
          <p:cNvPr id="14" name="Content Placeholder 13">
            <a:extLst>
              <a:ext uri="{FF2B5EF4-FFF2-40B4-BE49-F238E27FC236}">
                <a16:creationId xmlns:a16="http://schemas.microsoft.com/office/drawing/2014/main" id="{94D38DDA-4C6A-F409-C846-FCF1A6C90A1C}"/>
              </a:ext>
            </a:extLst>
          </p:cNvPr>
          <p:cNvSpPr>
            <a:spLocks noGrp="1"/>
          </p:cNvSpPr>
          <p:nvPr>
            <p:ph sz="quarter" idx="14"/>
          </p:nvPr>
        </p:nvSpPr>
        <p:spPr>
          <a:xfrm>
            <a:off x="838200" y="994299"/>
            <a:ext cx="4894006" cy="5167670"/>
          </a:xfrm>
        </p:spPr>
        <p:txBody>
          <a:bodyPr/>
          <a:lstStyle/>
          <a:p>
            <a:r>
              <a:rPr lang="en-US" dirty="0"/>
              <a:t>My solution for payload encryption</a:t>
            </a:r>
          </a:p>
          <a:p>
            <a:endParaRPr lang="en-US" dirty="0"/>
          </a:p>
          <a:p>
            <a:r>
              <a:rPr lang="en-US" dirty="0"/>
              <a:t>Features</a:t>
            </a:r>
          </a:p>
          <a:p>
            <a:pPr marL="285750" indent="-285750">
              <a:buFont typeface="Arial" panose="020B0604020202020204" pitchFamily="34" charset="0"/>
              <a:buChar char="•"/>
            </a:pPr>
            <a:r>
              <a:rPr lang="en-US" dirty="0"/>
              <a:t>Inputs generated shellcode</a:t>
            </a:r>
          </a:p>
          <a:p>
            <a:pPr marL="285750" indent="-285750">
              <a:buFont typeface="Arial" panose="020B0604020202020204" pitchFamily="34" charset="0"/>
              <a:buChar char="•"/>
            </a:pPr>
            <a:r>
              <a:rPr lang="en-US" dirty="0"/>
              <a:t>Encrypts shellcode using RC4</a:t>
            </a:r>
          </a:p>
          <a:p>
            <a:pPr marL="285750" indent="-285750">
              <a:buFont typeface="Arial" panose="020B0604020202020204" pitchFamily="34" charset="0"/>
              <a:buChar char="•"/>
            </a:pPr>
            <a:r>
              <a:rPr lang="en-US" dirty="0"/>
              <a:t>Prints all variables needed to be easily brute-forced encryption keys at run-time </a:t>
            </a:r>
          </a:p>
          <a:p>
            <a:pPr marL="285750" indent="-285750">
              <a:buFont typeface="Arial" panose="020B0604020202020204" pitchFamily="34" charset="0"/>
              <a:buChar char="•"/>
            </a:pPr>
            <a:r>
              <a:rPr lang="en-US" dirty="0"/>
              <a:t>Easy-copy paste into a shellcode a loader</a:t>
            </a:r>
          </a:p>
        </p:txBody>
      </p:sp>
    </p:spTree>
    <p:extLst>
      <p:ext uri="{BB962C8B-B14F-4D97-AF65-F5344CB8AC3E}">
        <p14:creationId xmlns:p14="http://schemas.microsoft.com/office/powerpoint/2010/main" val="261216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7808F65-19FF-ACC2-B22D-F20891D7D09E}"/>
              </a:ext>
            </a:extLst>
          </p:cNvPr>
          <p:cNvSpPr/>
          <p:nvPr/>
        </p:nvSpPr>
        <p:spPr>
          <a:xfrm>
            <a:off x="-43336" y="-39004"/>
            <a:ext cx="12235336" cy="6964175"/>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DA11E-46E3-9CCD-C7F7-236A05A61D7A}"/>
              </a:ext>
            </a:extLst>
          </p:cNvPr>
          <p:cNvSpPr>
            <a:spLocks noGrp="1"/>
          </p:cNvSpPr>
          <p:nvPr>
            <p:ph type="title"/>
          </p:nvPr>
        </p:nvSpPr>
        <p:spPr/>
        <p:txBody>
          <a:bodyPr/>
          <a:lstStyle/>
          <a:p>
            <a:r>
              <a:rPr lang="en-US" dirty="0">
                <a:solidFill>
                  <a:schemeClr val="bg1"/>
                </a:solidFill>
              </a:rPr>
              <a:t>T3RPt3rpt3rp Execution Flow</a:t>
            </a:r>
          </a:p>
        </p:txBody>
      </p:sp>
      <p:pic>
        <p:nvPicPr>
          <p:cNvPr id="5" name="Picture 4">
            <a:extLst>
              <a:ext uri="{FF2B5EF4-FFF2-40B4-BE49-F238E27FC236}">
                <a16:creationId xmlns:a16="http://schemas.microsoft.com/office/drawing/2014/main" id="{6914EAD1-604D-1E99-D3F9-2D4476444D34}"/>
              </a:ext>
            </a:extLst>
          </p:cNvPr>
          <p:cNvPicPr>
            <a:picLocks noChangeAspect="1"/>
          </p:cNvPicPr>
          <p:nvPr/>
        </p:nvPicPr>
        <p:blipFill>
          <a:blip r:embed="rId2"/>
          <a:stretch>
            <a:fillRect/>
          </a:stretch>
        </p:blipFill>
        <p:spPr>
          <a:xfrm>
            <a:off x="2303704" y="1423070"/>
            <a:ext cx="8312644" cy="4844455"/>
          </a:xfrm>
          <a:prstGeom prst="rect">
            <a:avLst/>
          </a:prstGeom>
        </p:spPr>
      </p:pic>
    </p:spTree>
    <p:extLst>
      <p:ext uri="{BB962C8B-B14F-4D97-AF65-F5344CB8AC3E}">
        <p14:creationId xmlns:p14="http://schemas.microsoft.com/office/powerpoint/2010/main" val="771594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8D694ED-C9CD-65E2-2AB5-DF43F6030301}"/>
              </a:ext>
            </a:extLst>
          </p:cNvPr>
          <p:cNvSpPr>
            <a:spLocks noGrp="1"/>
          </p:cNvSpPr>
          <p:nvPr>
            <p:ph type="pic" sz="quarter" idx="10"/>
          </p:nvPr>
        </p:nvSpPr>
        <p:spPr>
          <a:xfrm>
            <a:off x="0" y="0"/>
            <a:ext cx="12192000" cy="6858000"/>
          </a:xfrm>
        </p:spPr>
      </p:sp>
      <p:pic>
        <p:nvPicPr>
          <p:cNvPr id="6" name="Video 5">
            <a:hlinkClick r:id="" action="ppaction://media"/>
            <a:extLst>
              <a:ext uri="{FF2B5EF4-FFF2-40B4-BE49-F238E27FC236}">
                <a16:creationId xmlns:a16="http://schemas.microsoft.com/office/drawing/2014/main" id="{04805BA7-200D-F049-7D55-159AD55D76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901" y="698007"/>
            <a:ext cx="9710197" cy="5461986"/>
          </a:xfrm>
          <a:prstGeom prst="rect">
            <a:avLst/>
          </a:prstGeom>
        </p:spPr>
      </p:pic>
    </p:spTree>
    <p:extLst>
      <p:ext uri="{BB962C8B-B14F-4D97-AF65-F5344CB8AC3E}">
        <p14:creationId xmlns:p14="http://schemas.microsoft.com/office/powerpoint/2010/main" val="19866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1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A60E-6C94-76AD-1ECC-448D9E53C147}"/>
              </a:ext>
            </a:extLst>
          </p:cNvPr>
          <p:cNvSpPr>
            <a:spLocks noGrp="1"/>
          </p:cNvSpPr>
          <p:nvPr>
            <p:ph type="title"/>
          </p:nvPr>
        </p:nvSpPr>
        <p:spPr>
          <a:xfrm>
            <a:off x="838200" y="365760"/>
            <a:ext cx="10515600" cy="477619"/>
          </a:xfrm>
        </p:spPr>
        <p:txBody>
          <a:bodyPr/>
          <a:lstStyle/>
          <a:p>
            <a:r>
              <a:rPr lang="en-US" dirty="0" err="1"/>
              <a:t>Virustotal</a:t>
            </a:r>
            <a:r>
              <a:rPr lang="en-US" dirty="0"/>
              <a:t> results</a:t>
            </a:r>
          </a:p>
        </p:txBody>
      </p:sp>
      <p:pic>
        <p:nvPicPr>
          <p:cNvPr id="6" name="Picture 5">
            <a:extLst>
              <a:ext uri="{FF2B5EF4-FFF2-40B4-BE49-F238E27FC236}">
                <a16:creationId xmlns:a16="http://schemas.microsoft.com/office/drawing/2014/main" id="{92A9C40B-592E-5BBE-05A9-298EC81E4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91" y="1441246"/>
            <a:ext cx="5713073" cy="3886111"/>
          </a:xfrm>
          <a:prstGeom prst="rect">
            <a:avLst/>
          </a:prstGeom>
        </p:spPr>
      </p:pic>
      <p:pic>
        <p:nvPicPr>
          <p:cNvPr id="8" name="Picture 7">
            <a:extLst>
              <a:ext uri="{FF2B5EF4-FFF2-40B4-BE49-F238E27FC236}">
                <a16:creationId xmlns:a16="http://schemas.microsoft.com/office/drawing/2014/main" id="{ABB6C937-42F2-FB33-A00B-D899D0400029}"/>
              </a:ext>
            </a:extLst>
          </p:cNvPr>
          <p:cNvPicPr>
            <a:picLocks noChangeAspect="1"/>
          </p:cNvPicPr>
          <p:nvPr/>
        </p:nvPicPr>
        <p:blipFill>
          <a:blip r:embed="rId3">
            <a:extLst>
              <a:ext uri="{28A0092B-C50C-407E-A947-70E740481C1C}">
                <a14:useLocalDpi xmlns:a14="http://schemas.microsoft.com/office/drawing/2010/main" val="0"/>
              </a:ext>
            </a:extLst>
          </a:blip>
          <a:srcRect t="3475"/>
          <a:stretch/>
        </p:blipFill>
        <p:spPr>
          <a:xfrm>
            <a:off x="6177036" y="1441246"/>
            <a:ext cx="5713073" cy="3882560"/>
          </a:xfrm>
          <a:prstGeom prst="rect">
            <a:avLst/>
          </a:prstGeom>
        </p:spPr>
      </p:pic>
    </p:spTree>
    <p:extLst>
      <p:ext uri="{BB962C8B-B14F-4D97-AF65-F5344CB8AC3E}">
        <p14:creationId xmlns:p14="http://schemas.microsoft.com/office/powerpoint/2010/main" val="4285938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Detection and defense</a:t>
            </a:r>
          </a:p>
        </p:txBody>
      </p:sp>
    </p:spTree>
    <p:extLst>
      <p:ext uri="{BB962C8B-B14F-4D97-AF65-F5344CB8AC3E}">
        <p14:creationId xmlns:p14="http://schemas.microsoft.com/office/powerpoint/2010/main" val="240106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43B3-746E-B209-1B46-516D339231D9}"/>
              </a:ext>
            </a:extLst>
          </p:cNvPr>
          <p:cNvSpPr>
            <a:spLocks noGrp="1"/>
          </p:cNvSpPr>
          <p:nvPr>
            <p:ph type="title"/>
          </p:nvPr>
        </p:nvSpPr>
        <p:spPr/>
        <p:txBody>
          <a:bodyPr/>
          <a:lstStyle/>
          <a:p>
            <a:r>
              <a:rPr lang="en-US" dirty="0"/>
              <a:t>Nothing is ever “fully undetectable”</a:t>
            </a:r>
          </a:p>
        </p:txBody>
      </p:sp>
      <p:sp>
        <p:nvSpPr>
          <p:cNvPr id="3" name="Content Placeholder 2">
            <a:extLst>
              <a:ext uri="{FF2B5EF4-FFF2-40B4-BE49-F238E27FC236}">
                <a16:creationId xmlns:a16="http://schemas.microsoft.com/office/drawing/2014/main" id="{DF32EDC4-5296-4236-C305-4D6E1349FEE7}"/>
              </a:ext>
            </a:extLst>
          </p:cNvPr>
          <p:cNvSpPr>
            <a:spLocks noGrp="1"/>
          </p:cNvSpPr>
          <p:nvPr>
            <p:ph sz="quarter" idx="15"/>
          </p:nvPr>
        </p:nvSpPr>
        <p:spPr>
          <a:xfrm>
            <a:off x="838201" y="1790329"/>
            <a:ext cx="3940056" cy="4113054"/>
          </a:xfrm>
        </p:spPr>
        <p:txBody>
          <a:bodyPr>
            <a:normAutofit fontScale="85000" lnSpcReduction="20000"/>
          </a:bodyPr>
          <a:lstStyle/>
          <a:p>
            <a:r>
              <a:rPr lang="en-US" dirty="0"/>
              <a:t>Nothing is ever fully undetectable forever</a:t>
            </a:r>
          </a:p>
          <a:p>
            <a:r>
              <a:rPr lang="en-US" dirty="0"/>
              <a:t>Slowly but surely, technology will advance to be able to detect modern evasion tactics so as malware developers and red teamers we must be vigilant of new techniques and methods to stay a head of the defense</a:t>
            </a:r>
          </a:p>
          <a:p>
            <a:endParaRPr lang="en-US" dirty="0"/>
          </a:p>
          <a:p>
            <a:r>
              <a:rPr lang="en-US" dirty="0"/>
              <a:t>See: </a:t>
            </a:r>
          </a:p>
          <a:p>
            <a:r>
              <a:rPr lang="en-US" b="1" dirty="0" err="1"/>
              <a:t>BestEDRofTheMarket</a:t>
            </a:r>
            <a:r>
              <a:rPr lang="en-US" b="1" dirty="0"/>
              <a:t> </a:t>
            </a:r>
            <a:r>
              <a:rPr lang="en-US" dirty="0"/>
              <a:t>(Yazid @xacone)</a:t>
            </a:r>
          </a:p>
          <a:p>
            <a:r>
              <a:rPr lang="en-US" b="1" dirty="0"/>
              <a:t>Defeating EDR Evading Malware with Memory Forensics </a:t>
            </a:r>
            <a:r>
              <a:rPr lang="en-US" dirty="0"/>
              <a:t>(</a:t>
            </a:r>
            <a:r>
              <a:rPr lang="en-US" dirty="0" err="1"/>
              <a:t>Volexity</a:t>
            </a:r>
            <a:r>
              <a:rPr lang="en-US" dirty="0"/>
              <a:t> team, and LSU)</a:t>
            </a:r>
            <a:endParaRPr lang="en-US" b="1" dirty="0"/>
          </a:p>
        </p:txBody>
      </p:sp>
      <p:pic>
        <p:nvPicPr>
          <p:cNvPr id="6" name="Picture 5">
            <a:extLst>
              <a:ext uri="{FF2B5EF4-FFF2-40B4-BE49-F238E27FC236}">
                <a16:creationId xmlns:a16="http://schemas.microsoft.com/office/drawing/2014/main" id="{67C54502-FC0E-BF9D-8285-E8941077F75B}"/>
              </a:ext>
            </a:extLst>
          </p:cNvPr>
          <p:cNvPicPr>
            <a:picLocks noChangeAspect="1"/>
          </p:cNvPicPr>
          <p:nvPr/>
        </p:nvPicPr>
        <p:blipFill>
          <a:blip r:embed="rId2"/>
          <a:stretch>
            <a:fillRect/>
          </a:stretch>
        </p:blipFill>
        <p:spPr>
          <a:xfrm>
            <a:off x="4866963" y="1691323"/>
            <a:ext cx="3871941" cy="3764012"/>
          </a:xfrm>
          <a:prstGeom prst="rect">
            <a:avLst/>
          </a:prstGeom>
        </p:spPr>
      </p:pic>
      <p:pic>
        <p:nvPicPr>
          <p:cNvPr id="8" name="Picture 7">
            <a:extLst>
              <a:ext uri="{FF2B5EF4-FFF2-40B4-BE49-F238E27FC236}">
                <a16:creationId xmlns:a16="http://schemas.microsoft.com/office/drawing/2014/main" id="{562DA023-4F8A-1014-997F-F28A1EBB782C}"/>
              </a:ext>
            </a:extLst>
          </p:cNvPr>
          <p:cNvPicPr>
            <a:picLocks noChangeAspect="1"/>
          </p:cNvPicPr>
          <p:nvPr/>
        </p:nvPicPr>
        <p:blipFill>
          <a:blip r:embed="rId3"/>
          <a:stretch>
            <a:fillRect/>
          </a:stretch>
        </p:blipFill>
        <p:spPr>
          <a:xfrm>
            <a:off x="8679256" y="1632366"/>
            <a:ext cx="3128161" cy="4428980"/>
          </a:xfrm>
          <a:prstGeom prst="rect">
            <a:avLst/>
          </a:prstGeom>
        </p:spPr>
      </p:pic>
      <p:sp>
        <p:nvSpPr>
          <p:cNvPr id="11" name="TextBox 10">
            <a:extLst>
              <a:ext uri="{FF2B5EF4-FFF2-40B4-BE49-F238E27FC236}">
                <a16:creationId xmlns:a16="http://schemas.microsoft.com/office/drawing/2014/main" id="{A9F68553-7938-B5E2-81D9-683DE0E2F4D1}"/>
              </a:ext>
            </a:extLst>
          </p:cNvPr>
          <p:cNvSpPr txBox="1"/>
          <p:nvPr/>
        </p:nvSpPr>
        <p:spPr>
          <a:xfrm>
            <a:off x="4695133" y="1368171"/>
            <a:ext cx="664390" cy="369332"/>
          </a:xfrm>
          <a:prstGeom prst="rect">
            <a:avLst/>
          </a:prstGeom>
          <a:noFill/>
        </p:spPr>
        <p:txBody>
          <a:bodyPr wrap="square" rtlCol="0">
            <a:spAutoFit/>
          </a:bodyPr>
          <a:lstStyle/>
          <a:p>
            <a:pPr algn="ctr"/>
            <a:r>
              <a:rPr lang="en-US" dirty="0"/>
              <a:t>[11]</a:t>
            </a:r>
          </a:p>
        </p:txBody>
      </p:sp>
      <p:sp>
        <p:nvSpPr>
          <p:cNvPr id="12" name="TextBox 11">
            <a:extLst>
              <a:ext uri="{FF2B5EF4-FFF2-40B4-BE49-F238E27FC236}">
                <a16:creationId xmlns:a16="http://schemas.microsoft.com/office/drawing/2014/main" id="{BE0000FA-9D70-0CDF-F5EE-25D8B425B15F}"/>
              </a:ext>
            </a:extLst>
          </p:cNvPr>
          <p:cNvSpPr txBox="1"/>
          <p:nvPr/>
        </p:nvSpPr>
        <p:spPr>
          <a:xfrm>
            <a:off x="8738904" y="1402665"/>
            <a:ext cx="664390" cy="369332"/>
          </a:xfrm>
          <a:prstGeom prst="rect">
            <a:avLst/>
          </a:prstGeom>
          <a:noFill/>
        </p:spPr>
        <p:txBody>
          <a:bodyPr wrap="square" rtlCol="0">
            <a:spAutoFit/>
          </a:bodyPr>
          <a:lstStyle/>
          <a:p>
            <a:pPr algn="ctr"/>
            <a:r>
              <a:rPr lang="en-US" dirty="0"/>
              <a:t>[12]</a:t>
            </a:r>
          </a:p>
        </p:txBody>
      </p:sp>
    </p:spTree>
    <p:extLst>
      <p:ext uri="{BB962C8B-B14F-4D97-AF65-F5344CB8AC3E}">
        <p14:creationId xmlns:p14="http://schemas.microsoft.com/office/powerpoint/2010/main" val="417346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E3116-2857-0C22-5E21-BE5B1A5B864A}"/>
              </a:ext>
            </a:extLst>
          </p:cNvPr>
          <p:cNvSpPr>
            <a:spLocks noGrp="1"/>
          </p:cNvSpPr>
          <p:nvPr>
            <p:ph type="ctrTitle"/>
          </p:nvPr>
        </p:nvSpPr>
        <p:spPr>
          <a:xfrm>
            <a:off x="1523999" y="412812"/>
            <a:ext cx="9144000" cy="2286000"/>
          </a:xfrm>
        </p:spPr>
        <p:txBody>
          <a:bodyPr/>
          <a:lstStyle/>
          <a:p>
            <a:r>
              <a:rPr lang="en-US" dirty="0"/>
              <a:t>Disclaimer</a:t>
            </a:r>
          </a:p>
        </p:txBody>
      </p:sp>
      <p:sp>
        <p:nvSpPr>
          <p:cNvPr id="4" name="Title 2">
            <a:extLst>
              <a:ext uri="{FF2B5EF4-FFF2-40B4-BE49-F238E27FC236}">
                <a16:creationId xmlns:a16="http://schemas.microsoft.com/office/drawing/2014/main" id="{6F9DA80C-DAB1-E78F-FD73-D2517639EC22}"/>
              </a:ext>
            </a:extLst>
          </p:cNvPr>
          <p:cNvSpPr>
            <a:spLocks noGrp="1"/>
          </p:cNvSpPr>
          <p:nvPr>
            <p:ph type="ctrTitle"/>
          </p:nvPr>
        </p:nvSpPr>
        <p:spPr>
          <a:xfrm>
            <a:off x="550414" y="2286000"/>
            <a:ext cx="11091169" cy="2286000"/>
          </a:xfrm>
        </p:spPr>
        <p:txBody>
          <a:bodyPr/>
          <a:lstStyle/>
          <a:p>
            <a:r>
              <a:rPr lang="en-US" sz="2000" dirty="0"/>
              <a:t>This presentation is for </a:t>
            </a:r>
            <a:r>
              <a:rPr lang="en-US" sz="2000" b="1" u="sng" dirty="0"/>
              <a:t>educational purposes only</a:t>
            </a:r>
            <a:r>
              <a:rPr lang="en-US" sz="2000" dirty="0"/>
              <a:t>. The techniques discussed should </a:t>
            </a:r>
            <a:r>
              <a:rPr lang="en-US" sz="2000" b="1" u="sng" dirty="0"/>
              <a:t>not</a:t>
            </a:r>
            <a:r>
              <a:rPr lang="en-US" sz="2000" dirty="0"/>
              <a:t> be used for malicious activity. Writing or distributing malware without permission is </a:t>
            </a:r>
            <a:r>
              <a:rPr lang="en-US" sz="2000" b="1" u="sng" dirty="0"/>
              <a:t>illegal</a:t>
            </a:r>
            <a:r>
              <a:rPr lang="en-US" sz="2000" dirty="0"/>
              <a:t> and can lead to serious legal consequences. Always follow ethical hacking practices and obtain written permission </a:t>
            </a:r>
            <a:r>
              <a:rPr lang="en-US" sz="2000" b="1" u="sng" dirty="0"/>
              <a:t>before</a:t>
            </a:r>
            <a:r>
              <a:rPr lang="en-US" sz="2000" dirty="0"/>
              <a:t> engaging with any target.</a:t>
            </a:r>
          </a:p>
        </p:txBody>
      </p:sp>
      <p:sp>
        <p:nvSpPr>
          <p:cNvPr id="5" name="Picture Placeholder 4">
            <a:extLst>
              <a:ext uri="{FF2B5EF4-FFF2-40B4-BE49-F238E27FC236}">
                <a16:creationId xmlns:a16="http://schemas.microsoft.com/office/drawing/2014/main" id="{65E737C1-DA69-F4F9-CC5A-57A63DF4C9B4}"/>
              </a:ext>
            </a:extLst>
          </p:cNvPr>
          <p:cNvSpPr>
            <a:spLocks noGrp="1"/>
          </p:cNvSpPr>
          <p:nvPr>
            <p:ph type="pic" sz="quarter" idx="10"/>
          </p:nvPr>
        </p:nvSpPr>
        <p:spPr>
          <a:xfrm>
            <a:off x="0" y="0"/>
            <a:ext cx="12192000" cy="6858000"/>
          </a:xfrm>
        </p:spPr>
      </p:sp>
    </p:spTree>
    <p:extLst>
      <p:ext uri="{BB962C8B-B14F-4D97-AF65-F5344CB8AC3E}">
        <p14:creationId xmlns:p14="http://schemas.microsoft.com/office/powerpoint/2010/main" val="1527621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43B3-746E-B209-1B46-516D339231D9}"/>
              </a:ext>
            </a:extLst>
          </p:cNvPr>
          <p:cNvSpPr>
            <a:spLocks noGrp="1"/>
          </p:cNvSpPr>
          <p:nvPr>
            <p:ph type="title"/>
          </p:nvPr>
        </p:nvSpPr>
        <p:spPr/>
        <p:txBody>
          <a:bodyPr/>
          <a:lstStyle/>
          <a:p>
            <a:r>
              <a:rPr lang="en-US" dirty="0"/>
              <a:t>For defenders</a:t>
            </a:r>
          </a:p>
        </p:txBody>
      </p:sp>
      <p:sp>
        <p:nvSpPr>
          <p:cNvPr id="7" name="Content Placeholder 6">
            <a:extLst>
              <a:ext uri="{FF2B5EF4-FFF2-40B4-BE49-F238E27FC236}">
                <a16:creationId xmlns:a16="http://schemas.microsoft.com/office/drawing/2014/main" id="{CDCBDF7E-2F59-727B-B81E-3F4BB50E19A6}"/>
              </a:ext>
            </a:extLst>
          </p:cNvPr>
          <p:cNvSpPr>
            <a:spLocks noGrp="1"/>
          </p:cNvSpPr>
          <p:nvPr>
            <p:ph sz="quarter" idx="15"/>
          </p:nvPr>
        </p:nvSpPr>
        <p:spPr/>
        <p:txBody>
          <a:bodyPr>
            <a:normAutofit lnSpcReduction="10000"/>
          </a:bodyPr>
          <a:lstStyle/>
          <a:p>
            <a:r>
              <a:rPr lang="en-US" dirty="0"/>
              <a:t>Suggestions for defenders:</a:t>
            </a:r>
          </a:p>
          <a:p>
            <a:pPr marL="285750" indent="-285750">
              <a:buFont typeface="Arial" panose="020B0604020202020204" pitchFamily="34" charset="0"/>
              <a:buChar char="•"/>
            </a:pPr>
            <a:r>
              <a:rPr lang="en-US" dirty="0"/>
              <a:t>Block/monitor unsigned executables</a:t>
            </a:r>
          </a:p>
          <a:p>
            <a:pPr marL="285750" indent="-285750">
              <a:buFont typeface="Arial" panose="020B0604020202020204" pitchFamily="34" charset="0"/>
              <a:buChar char="•"/>
            </a:pPr>
            <a:r>
              <a:rPr lang="en-US" dirty="0"/>
              <a:t>Restrict downloads</a:t>
            </a:r>
          </a:p>
          <a:p>
            <a:pPr marL="285750" indent="-285750">
              <a:buFont typeface="Arial" panose="020B0604020202020204" pitchFamily="34" charset="0"/>
              <a:buChar char="•"/>
            </a:pPr>
            <a:r>
              <a:rPr lang="en-US" dirty="0"/>
              <a:t>Allow lists for programs</a:t>
            </a:r>
          </a:p>
          <a:p>
            <a:pPr marL="285750" indent="-285750">
              <a:buFont typeface="Arial" panose="020B0604020202020204" pitchFamily="34" charset="0"/>
              <a:buChar char="•"/>
            </a:pPr>
            <a:r>
              <a:rPr lang="en-US" dirty="0"/>
              <a:t>Update AVs/EDRs regularly</a:t>
            </a:r>
          </a:p>
          <a:p>
            <a:pPr marL="285750" indent="-285750">
              <a:buFont typeface="Arial" panose="020B0604020202020204" pitchFamily="34" charset="0"/>
              <a:buChar char="•"/>
            </a:pPr>
            <a:r>
              <a:rPr lang="en-US" dirty="0"/>
              <a:t>Embrace new technologies </a:t>
            </a:r>
          </a:p>
          <a:p>
            <a:pPr marL="285750" indent="-285750">
              <a:buFont typeface="Arial" panose="020B0604020202020204" pitchFamily="34" charset="0"/>
              <a:buChar char="•"/>
            </a:pPr>
            <a:r>
              <a:rPr lang="en-US" dirty="0"/>
              <a:t>Educate users on dangers and conduct phishing campaigns</a:t>
            </a:r>
          </a:p>
          <a:p>
            <a:endParaRPr lang="en-US" dirty="0"/>
          </a:p>
        </p:txBody>
      </p:sp>
      <p:sp>
        <p:nvSpPr>
          <p:cNvPr id="10" name="Content Placeholder 9">
            <a:extLst>
              <a:ext uri="{FF2B5EF4-FFF2-40B4-BE49-F238E27FC236}">
                <a16:creationId xmlns:a16="http://schemas.microsoft.com/office/drawing/2014/main" id="{015B1EA1-5E0C-05F1-2791-8F3A8EABA046}"/>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2884865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Useful Resources</a:t>
            </a:r>
          </a:p>
        </p:txBody>
      </p:sp>
    </p:spTree>
    <p:extLst>
      <p:ext uri="{BB962C8B-B14F-4D97-AF65-F5344CB8AC3E}">
        <p14:creationId xmlns:p14="http://schemas.microsoft.com/office/powerpoint/2010/main" val="3608645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C657A6-32E6-58C1-2622-560C02B5A1EE}"/>
              </a:ext>
            </a:extLst>
          </p:cNvPr>
          <p:cNvSpPr>
            <a:spLocks noGrp="1"/>
          </p:cNvSpPr>
          <p:nvPr>
            <p:ph type="pic" sz="quarter" idx="11"/>
          </p:nvPr>
        </p:nvSpPr>
        <p:spPr/>
      </p:sp>
      <p:sp>
        <p:nvSpPr>
          <p:cNvPr id="4" name="Text Placeholder 3">
            <a:extLst>
              <a:ext uri="{FF2B5EF4-FFF2-40B4-BE49-F238E27FC236}">
                <a16:creationId xmlns:a16="http://schemas.microsoft.com/office/drawing/2014/main" id="{22FF30B3-5919-8320-728A-2E4087E31D2B}"/>
              </a:ext>
            </a:extLst>
          </p:cNvPr>
          <p:cNvSpPr>
            <a:spLocks noGrp="1"/>
          </p:cNvSpPr>
          <p:nvPr>
            <p:ph type="body" sz="quarter" idx="10"/>
          </p:nvPr>
        </p:nvSpPr>
        <p:spPr>
          <a:xfrm>
            <a:off x="1362075" y="454702"/>
            <a:ext cx="4733925" cy="5987246"/>
          </a:xfrm>
        </p:spPr>
        <p:txBody>
          <a:bodyPr>
            <a:normAutofit lnSpcReduction="10000"/>
          </a:bodyPr>
          <a:lstStyle/>
          <a:p>
            <a:pPr algn="l"/>
            <a:r>
              <a:rPr lang="en-US" dirty="0" err="1"/>
              <a:t>Maldev</a:t>
            </a:r>
            <a:r>
              <a:rPr lang="en-US" dirty="0"/>
              <a:t> Academy</a:t>
            </a:r>
          </a:p>
          <a:p>
            <a:pPr algn="l"/>
            <a:r>
              <a:rPr lang="en-US" dirty="0">
                <a:hlinkClick r:id="rId3"/>
              </a:rPr>
              <a:t>https://maldevacademy.com/</a:t>
            </a:r>
            <a:endParaRPr lang="en-US" dirty="0"/>
          </a:p>
          <a:p>
            <a:pPr algn="l"/>
            <a:r>
              <a:rPr lang="en-US" dirty="0"/>
              <a:t>Vx Underground - VX-API</a:t>
            </a:r>
          </a:p>
          <a:p>
            <a:pPr algn="l"/>
            <a:r>
              <a:rPr lang="en-US" dirty="0">
                <a:hlinkClick r:id="rId4"/>
              </a:rPr>
              <a:t>https://github.com/vxunderground/VX-API</a:t>
            </a:r>
            <a:endParaRPr lang="en-US" dirty="0"/>
          </a:p>
          <a:p>
            <a:pPr algn="l"/>
            <a:r>
              <a:rPr lang="en-US" dirty="0"/>
              <a:t>UNPROTECT PROJECT</a:t>
            </a:r>
          </a:p>
          <a:p>
            <a:pPr algn="l"/>
            <a:r>
              <a:rPr lang="en-US" dirty="0">
                <a:hlinkClick r:id="rId5"/>
              </a:rPr>
              <a:t>https://unprotect.it/</a:t>
            </a:r>
            <a:endParaRPr lang="en-US" dirty="0"/>
          </a:p>
          <a:p>
            <a:pPr algn="l"/>
            <a:r>
              <a:rPr lang="en-US" dirty="0"/>
              <a:t>MalAPI.io</a:t>
            </a:r>
          </a:p>
          <a:p>
            <a:pPr algn="l"/>
            <a:r>
              <a:rPr lang="en-US" dirty="0">
                <a:hlinkClick r:id="rId6"/>
              </a:rPr>
              <a:t>https://malapi.io/</a:t>
            </a:r>
            <a:endParaRPr lang="en-US" dirty="0"/>
          </a:p>
          <a:p>
            <a:pPr algn="l"/>
            <a:r>
              <a:rPr lang="en-US" dirty="0" err="1"/>
              <a:t>ReactOS</a:t>
            </a:r>
            <a:r>
              <a:rPr lang="en-US" dirty="0"/>
              <a:t> Documentation</a:t>
            </a:r>
          </a:p>
          <a:p>
            <a:pPr algn="l"/>
            <a:r>
              <a:rPr lang="en-US" dirty="0">
                <a:hlinkClick r:id="rId7"/>
              </a:rPr>
              <a:t>https://doxygen.reactos.org/</a:t>
            </a:r>
            <a:endParaRPr lang="en-US" dirty="0"/>
          </a:p>
          <a:p>
            <a:pPr algn="l"/>
            <a:r>
              <a:rPr lang="en-US" dirty="0"/>
              <a:t>NTAPI Undocumented Functions</a:t>
            </a:r>
          </a:p>
          <a:p>
            <a:pPr algn="l"/>
            <a:r>
              <a:rPr lang="en-US" dirty="0">
                <a:hlinkClick r:id="rId8"/>
              </a:rPr>
              <a:t>http://undocumented.ntinternals.net/</a:t>
            </a:r>
            <a:endParaRPr lang="en-US" dirty="0"/>
          </a:p>
          <a:p>
            <a:pPr algn="l"/>
            <a:r>
              <a:rPr lang="en-US" dirty="0" err="1"/>
              <a:t>NtDoc</a:t>
            </a:r>
            <a:endParaRPr lang="en-US" dirty="0"/>
          </a:p>
          <a:p>
            <a:pPr algn="l"/>
            <a:r>
              <a:rPr lang="en-US" dirty="0">
                <a:hlinkClick r:id="rId9"/>
              </a:rPr>
              <a:t>https://ntdoc.m417z.com/</a:t>
            </a:r>
            <a:endParaRPr lang="en-US" dirty="0"/>
          </a:p>
          <a:p>
            <a:pPr algn="l"/>
            <a:r>
              <a:rPr lang="en-US" dirty="0"/>
              <a:t>Microsoft Win32 API Docs</a:t>
            </a:r>
          </a:p>
          <a:p>
            <a:pPr algn="l"/>
            <a:r>
              <a:rPr lang="en-US" dirty="0">
                <a:hlinkClick r:id="rId10"/>
              </a:rPr>
              <a:t>https://learn.microsoft.com/en-us/windows/win32/api/</a:t>
            </a:r>
            <a:endParaRPr lang="en-US" dirty="0"/>
          </a:p>
          <a:p>
            <a:pPr algn="l"/>
            <a:endParaRPr lang="en-US" dirty="0"/>
          </a:p>
          <a:p>
            <a:pPr algn="l"/>
            <a:endParaRPr lang="en-US" dirty="0"/>
          </a:p>
        </p:txBody>
      </p:sp>
      <p:sp>
        <p:nvSpPr>
          <p:cNvPr id="5" name="Text Placeholder 3">
            <a:extLst>
              <a:ext uri="{FF2B5EF4-FFF2-40B4-BE49-F238E27FC236}">
                <a16:creationId xmlns:a16="http://schemas.microsoft.com/office/drawing/2014/main" id="{BE7FCEED-27EF-2C8D-A243-7B4F840978BD}"/>
              </a:ext>
            </a:extLst>
          </p:cNvPr>
          <p:cNvSpPr txBox="1">
            <a:spLocks/>
          </p:cNvSpPr>
          <p:nvPr/>
        </p:nvSpPr>
        <p:spPr>
          <a:xfrm>
            <a:off x="6096000" y="523084"/>
            <a:ext cx="4733925" cy="58118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Crow’s Nest Malware Development</a:t>
            </a:r>
          </a:p>
          <a:p>
            <a:pPr algn="l"/>
            <a:r>
              <a:rPr lang="en-US" dirty="0">
                <a:hlinkClick r:id="rId11"/>
              </a:rPr>
              <a:t>https://www.crow.rip/crows-nest/mal/dev/getting-started</a:t>
            </a:r>
            <a:endParaRPr lang="en-US" dirty="0"/>
          </a:p>
          <a:p>
            <a:pPr algn="l"/>
            <a:r>
              <a:rPr lang="en-US" dirty="0"/>
              <a:t>0xTriboulet’s Blog</a:t>
            </a:r>
          </a:p>
          <a:p>
            <a:pPr algn="l"/>
            <a:r>
              <a:rPr lang="en-US" dirty="0">
                <a:hlinkClick r:id="rId12"/>
              </a:rPr>
              <a:t>https://steve-s.gitbook.io/0xtriboulet</a:t>
            </a:r>
            <a:endParaRPr lang="en-US" dirty="0"/>
          </a:p>
          <a:p>
            <a:pPr algn="l"/>
            <a:r>
              <a:rPr lang="en-US" dirty="0" err="1"/>
              <a:t>AlternativeShellcodeExec</a:t>
            </a:r>
            <a:endParaRPr lang="en-US" dirty="0"/>
          </a:p>
          <a:p>
            <a:pPr algn="l"/>
            <a:r>
              <a:rPr lang="en-US" dirty="0">
                <a:hlinkClick r:id="rId13"/>
              </a:rPr>
              <a:t>https://github.com/aahmad097/AlternativeShellcodeExec</a:t>
            </a:r>
            <a:endParaRPr lang="en-US" dirty="0"/>
          </a:p>
          <a:p>
            <a:pPr algn="l"/>
            <a:r>
              <a:rPr lang="en-US" dirty="0" err="1"/>
              <a:t>Vergilius</a:t>
            </a:r>
            <a:r>
              <a:rPr lang="en-US" dirty="0"/>
              <a:t> Project</a:t>
            </a:r>
          </a:p>
          <a:p>
            <a:pPr algn="l"/>
            <a:r>
              <a:rPr lang="en-US" dirty="0">
                <a:hlinkClick r:id="rId14"/>
              </a:rPr>
              <a:t>https://www.vergiliusproject.com/</a:t>
            </a:r>
            <a:endParaRPr lang="en-US" dirty="0"/>
          </a:p>
          <a:p>
            <a:pPr algn="l"/>
            <a:r>
              <a:rPr lang="en-US" dirty="0"/>
              <a:t>Windows X86-64 System Call Table</a:t>
            </a:r>
          </a:p>
          <a:p>
            <a:pPr algn="l"/>
            <a:r>
              <a:rPr lang="en-US" dirty="0">
                <a:hlinkClick r:id="rId15"/>
              </a:rPr>
              <a:t>https://j00ru.vexillium.org/syscalls/nt/64/</a:t>
            </a:r>
            <a:endParaRPr lang="en-US" dirty="0"/>
          </a:p>
          <a:p>
            <a:pPr algn="l"/>
            <a:r>
              <a:rPr lang="en-US" dirty="0"/>
              <a:t>Anti-debug Checkpoint</a:t>
            </a:r>
          </a:p>
          <a:p>
            <a:pPr algn="l"/>
            <a:r>
              <a:rPr lang="en-US" dirty="0">
                <a:hlinkClick r:id="rId16"/>
              </a:rPr>
              <a:t>https://anti-debug.checkpoint.com/</a:t>
            </a:r>
            <a:endParaRPr lang="en-US" dirty="0"/>
          </a:p>
          <a:p>
            <a:pPr algn="l"/>
            <a:r>
              <a:rPr lang="en-US" dirty="0" err="1"/>
              <a:t>ParanoidNinja’s</a:t>
            </a:r>
            <a:r>
              <a:rPr lang="en-US" dirty="0"/>
              <a:t> Blog</a:t>
            </a:r>
          </a:p>
          <a:p>
            <a:pPr algn="l"/>
            <a:r>
              <a:rPr lang="en-US" dirty="0">
                <a:hlinkClick r:id="rId17"/>
              </a:rPr>
              <a:t>https://x.com/ninjaparanoid</a:t>
            </a:r>
            <a:endParaRPr lang="en-US" dirty="0"/>
          </a:p>
          <a:p>
            <a:pPr algn="l"/>
            <a:endParaRPr lang="en-US" dirty="0"/>
          </a:p>
        </p:txBody>
      </p:sp>
    </p:spTree>
    <p:extLst>
      <p:ext uri="{BB962C8B-B14F-4D97-AF65-F5344CB8AC3E}">
        <p14:creationId xmlns:p14="http://schemas.microsoft.com/office/powerpoint/2010/main" val="2407940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Where to go from here</a:t>
            </a:r>
          </a:p>
        </p:txBody>
      </p:sp>
    </p:spTree>
    <p:extLst>
      <p:ext uri="{BB962C8B-B14F-4D97-AF65-F5344CB8AC3E}">
        <p14:creationId xmlns:p14="http://schemas.microsoft.com/office/powerpoint/2010/main" val="3301642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Future interests</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994299"/>
            <a:ext cx="5257800" cy="5167670"/>
          </a:xfrm>
        </p:spPr>
        <p:txBody>
          <a:bodyPr/>
          <a:lstStyle/>
          <a:p>
            <a:r>
              <a:rPr lang="en-US" dirty="0"/>
              <a:t>Just some things I think are interesting and plan to work on in the future</a:t>
            </a:r>
          </a:p>
          <a:p>
            <a:endParaRPr lang="en-US" dirty="0"/>
          </a:p>
          <a:p>
            <a:pPr marL="285750" indent="-285750">
              <a:buFont typeface="Arial" panose="020B0604020202020204" pitchFamily="34" charset="0"/>
              <a:buChar char="•"/>
            </a:pPr>
            <a:r>
              <a:rPr lang="en-US" dirty="0"/>
              <a:t>Custom Call Stacks</a:t>
            </a:r>
          </a:p>
          <a:p>
            <a:pPr marL="285750" indent="-285750">
              <a:buFont typeface="Arial" panose="020B0604020202020204" pitchFamily="34" charset="0"/>
              <a:buChar char="•"/>
            </a:pPr>
            <a:r>
              <a:rPr lang="en-US" dirty="0"/>
              <a:t>VM Obfuscation</a:t>
            </a:r>
          </a:p>
          <a:p>
            <a:pPr marL="285750" indent="-285750">
              <a:buFont typeface="Arial" panose="020B0604020202020204" pitchFamily="34" charset="0"/>
              <a:buChar char="•"/>
            </a:pPr>
            <a:r>
              <a:rPr lang="en-US" dirty="0"/>
              <a:t>Persistence Mechanisms </a:t>
            </a:r>
          </a:p>
          <a:p>
            <a:pPr marL="285750" indent="-285750">
              <a:buFont typeface="Arial" panose="020B0604020202020204" pitchFamily="34" charset="0"/>
              <a:buChar char="•"/>
            </a:pPr>
            <a:r>
              <a:rPr lang="en-US" dirty="0"/>
              <a:t>Firmware Implants</a:t>
            </a:r>
          </a:p>
          <a:p>
            <a:pPr marL="285750" indent="-285750">
              <a:buFont typeface="Arial" panose="020B0604020202020204" pitchFamily="34" charset="0"/>
              <a:buChar char="•"/>
            </a:pPr>
            <a:r>
              <a:rPr lang="en-US" dirty="0"/>
              <a:t>Cloud-resident malware </a:t>
            </a:r>
          </a:p>
        </p:txBody>
      </p:sp>
      <p:sp>
        <p:nvSpPr>
          <p:cNvPr id="4" name="Picture Placeholder 3">
            <a:extLst>
              <a:ext uri="{FF2B5EF4-FFF2-40B4-BE49-F238E27FC236}">
                <a16:creationId xmlns:a16="http://schemas.microsoft.com/office/drawing/2014/main" id="{CDEF6557-A7E6-B2CF-D59C-3D291F8B8AA7}"/>
              </a:ext>
            </a:extLst>
          </p:cNvPr>
          <p:cNvSpPr>
            <a:spLocks noGrp="1"/>
          </p:cNvSpPr>
          <p:nvPr>
            <p:ph type="pic" sz="quarter" idx="10"/>
          </p:nvPr>
        </p:nvSpPr>
        <p:spPr/>
      </p:sp>
    </p:spTree>
    <p:extLst>
      <p:ext uri="{BB962C8B-B14F-4D97-AF65-F5344CB8AC3E}">
        <p14:creationId xmlns:p14="http://schemas.microsoft.com/office/powerpoint/2010/main" val="1365334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references</a:t>
            </a:r>
          </a:p>
        </p:txBody>
      </p:sp>
    </p:spTree>
    <p:extLst>
      <p:ext uri="{BB962C8B-B14F-4D97-AF65-F5344CB8AC3E}">
        <p14:creationId xmlns:p14="http://schemas.microsoft.com/office/powerpoint/2010/main" val="831928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434662-325B-28F0-BA14-1594898C6CB7}"/>
              </a:ext>
            </a:extLst>
          </p:cNvPr>
          <p:cNvSpPr>
            <a:spLocks noGrp="1"/>
          </p:cNvSpPr>
          <p:nvPr>
            <p:ph type="pic" sz="quarter" idx="10"/>
          </p:nvPr>
        </p:nvSpPr>
        <p:spPr/>
      </p:sp>
      <p:sp>
        <p:nvSpPr>
          <p:cNvPr id="3" name="Title 2">
            <a:extLst>
              <a:ext uri="{FF2B5EF4-FFF2-40B4-BE49-F238E27FC236}">
                <a16:creationId xmlns:a16="http://schemas.microsoft.com/office/drawing/2014/main" id="{315A9900-52D1-67DE-6627-C5DB6810D0DA}"/>
              </a:ext>
            </a:extLst>
          </p:cNvPr>
          <p:cNvSpPr>
            <a:spLocks noGrp="1"/>
          </p:cNvSpPr>
          <p:nvPr>
            <p:ph type="ctrTitle"/>
          </p:nvPr>
        </p:nvSpPr>
        <p:spPr/>
        <p:txBody>
          <a:bodyPr/>
          <a:lstStyle/>
          <a:p>
            <a:r>
              <a:rPr lang="en-US" dirty="0"/>
              <a:t>I made it all up!</a:t>
            </a:r>
          </a:p>
        </p:txBody>
      </p:sp>
    </p:spTree>
    <p:extLst>
      <p:ext uri="{BB962C8B-B14F-4D97-AF65-F5344CB8AC3E}">
        <p14:creationId xmlns:p14="http://schemas.microsoft.com/office/powerpoint/2010/main" val="202915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1C53285-3B14-513F-FD96-F4A62DC471C7}"/>
              </a:ext>
            </a:extLst>
          </p:cNvPr>
          <p:cNvSpPr>
            <a:spLocks noChangeArrowheads="1"/>
          </p:cNvSpPr>
          <p:nvPr/>
        </p:nvSpPr>
        <p:spPr bwMode="auto">
          <a:xfrm>
            <a:off x="216213" y="250331"/>
            <a:ext cx="11702518" cy="5792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algn="l">
              <a:lnSpc>
                <a:spcPct val="150000"/>
              </a:lnSpc>
            </a:pPr>
            <a:r>
              <a:rPr lang="en-US" sz="2800" b="1" dirty="0">
                <a:solidFill>
                  <a:schemeClr val="bg2"/>
                </a:solidFill>
                <a:latin typeface="+mj-lt"/>
              </a:rPr>
              <a:t>References</a:t>
            </a:r>
            <a:endParaRPr lang="en-US" sz="2800" b="1" dirty="0">
              <a:solidFill>
                <a:schemeClr val="bg2"/>
              </a:solidFill>
              <a:effectLst/>
              <a:latin typeface="+mj-lt"/>
            </a:endParaRPr>
          </a:p>
          <a:p>
            <a:r>
              <a:rPr lang="en-US" sz="1200" dirty="0">
                <a:solidFill>
                  <a:schemeClr val="bg2"/>
                </a:solidFill>
                <a:effectLst/>
              </a:rPr>
              <a:t>[1]</a:t>
            </a:r>
          </a:p>
          <a:p>
            <a:r>
              <a:rPr lang="en-US" sz="1200" dirty="0" err="1">
                <a:solidFill>
                  <a:schemeClr val="bg2"/>
                </a:solidFill>
                <a:effectLst/>
              </a:rPr>
              <a:t>Statcounter</a:t>
            </a:r>
            <a:r>
              <a:rPr lang="en-US" sz="1200" dirty="0">
                <a:solidFill>
                  <a:schemeClr val="bg2"/>
                </a:solidFill>
                <a:effectLst/>
              </a:rPr>
              <a:t>, “Operating System Market Share Worldwide | </a:t>
            </a:r>
            <a:r>
              <a:rPr lang="en-US" sz="1200" dirty="0" err="1">
                <a:solidFill>
                  <a:schemeClr val="bg2"/>
                </a:solidFill>
                <a:effectLst/>
              </a:rPr>
              <a:t>Statcounter</a:t>
            </a:r>
            <a:r>
              <a:rPr lang="en-US" sz="1200" dirty="0">
                <a:solidFill>
                  <a:schemeClr val="bg2"/>
                </a:solidFill>
                <a:effectLst/>
              </a:rPr>
              <a:t> Global Stats,” </a:t>
            </a:r>
            <a:r>
              <a:rPr lang="en-US" sz="1200" i="1" dirty="0" err="1">
                <a:solidFill>
                  <a:schemeClr val="bg2"/>
                </a:solidFill>
                <a:effectLst/>
              </a:rPr>
              <a:t>StatCounter</a:t>
            </a:r>
            <a:r>
              <a:rPr lang="en-US" sz="1200" i="1" dirty="0">
                <a:solidFill>
                  <a:schemeClr val="bg2"/>
                </a:solidFill>
                <a:effectLst/>
              </a:rPr>
              <a:t> Global Stats</a:t>
            </a:r>
            <a:r>
              <a:rPr lang="en-US" sz="1200" dirty="0">
                <a:solidFill>
                  <a:schemeClr val="bg2"/>
                </a:solidFill>
                <a:effectLst/>
              </a:rPr>
              <a:t>, 2024. https://gs.statcounter.com/os-market-share#monthly-201901-202403</a:t>
            </a:r>
          </a:p>
          <a:p>
            <a:r>
              <a:rPr lang="en-US" sz="1200" dirty="0">
                <a:solidFill>
                  <a:schemeClr val="bg2"/>
                </a:solidFill>
                <a:effectLst/>
              </a:rPr>
              <a:t>[2]</a:t>
            </a:r>
          </a:p>
          <a:p>
            <a:r>
              <a:rPr lang="en-US" sz="1200" dirty="0" err="1">
                <a:solidFill>
                  <a:schemeClr val="bg2"/>
                </a:solidFill>
                <a:effectLst/>
              </a:rPr>
              <a:t>Statcounter</a:t>
            </a:r>
            <a:r>
              <a:rPr lang="en-US" sz="1200" dirty="0">
                <a:solidFill>
                  <a:schemeClr val="bg2"/>
                </a:solidFill>
                <a:effectLst/>
              </a:rPr>
              <a:t>, “Desktop Windows Version Market Share Worldwide | </a:t>
            </a:r>
            <a:r>
              <a:rPr lang="en-US" sz="1200" dirty="0" err="1">
                <a:solidFill>
                  <a:schemeClr val="bg2"/>
                </a:solidFill>
                <a:effectLst/>
              </a:rPr>
              <a:t>Statcounter</a:t>
            </a:r>
            <a:r>
              <a:rPr lang="en-US" sz="1200" dirty="0">
                <a:solidFill>
                  <a:schemeClr val="bg2"/>
                </a:solidFill>
                <a:effectLst/>
              </a:rPr>
              <a:t> Global Stats,” </a:t>
            </a:r>
            <a:r>
              <a:rPr lang="en-US" sz="1200" i="1" dirty="0" err="1">
                <a:solidFill>
                  <a:schemeClr val="bg2"/>
                </a:solidFill>
                <a:effectLst/>
              </a:rPr>
              <a:t>StatCounter</a:t>
            </a:r>
            <a:r>
              <a:rPr lang="en-US" sz="1200" i="1" dirty="0">
                <a:solidFill>
                  <a:schemeClr val="bg2"/>
                </a:solidFill>
                <a:effectLst/>
              </a:rPr>
              <a:t> Global Stats</a:t>
            </a:r>
            <a:r>
              <a:rPr lang="en-US" sz="1200" dirty="0">
                <a:solidFill>
                  <a:schemeClr val="bg2"/>
                </a:solidFill>
                <a:effectLst/>
              </a:rPr>
              <a:t>, 2024. https://gs.statcounter.com/windows-version-market-share/desktop/worldwide/#monthly-201901-202403</a:t>
            </a:r>
          </a:p>
          <a:p>
            <a:r>
              <a:rPr lang="en-US" sz="1200" dirty="0">
                <a:solidFill>
                  <a:schemeClr val="bg2"/>
                </a:solidFill>
                <a:effectLst/>
              </a:rPr>
              <a:t>[3]</a:t>
            </a:r>
          </a:p>
          <a:p>
            <a:r>
              <a:rPr lang="en-US" sz="1200" dirty="0">
                <a:solidFill>
                  <a:schemeClr val="bg2"/>
                </a:solidFill>
                <a:effectLst/>
              </a:rPr>
              <a:t>D. </a:t>
            </a:r>
            <a:r>
              <a:rPr lang="en-US" sz="1200" dirty="0" err="1">
                <a:solidFill>
                  <a:schemeClr val="bg2"/>
                </a:solidFill>
                <a:effectLst/>
              </a:rPr>
              <a:t>Feichter</a:t>
            </a:r>
            <a:r>
              <a:rPr lang="en-US" sz="1200" dirty="0">
                <a:solidFill>
                  <a:schemeClr val="bg2"/>
                </a:solidFill>
                <a:effectLst/>
              </a:rPr>
              <a:t>, “Direct </a:t>
            </a:r>
            <a:r>
              <a:rPr lang="en-US" sz="1200" dirty="0" err="1">
                <a:solidFill>
                  <a:schemeClr val="bg2"/>
                </a:solidFill>
                <a:effectLst/>
              </a:rPr>
              <a:t>Syscalls</a:t>
            </a:r>
            <a:r>
              <a:rPr lang="en-US" sz="1200" dirty="0">
                <a:solidFill>
                  <a:schemeClr val="bg2"/>
                </a:solidFill>
                <a:effectLst/>
              </a:rPr>
              <a:t> vs Indirect </a:t>
            </a:r>
            <a:r>
              <a:rPr lang="en-US" sz="1200" dirty="0" err="1">
                <a:solidFill>
                  <a:schemeClr val="bg2"/>
                </a:solidFill>
                <a:effectLst/>
              </a:rPr>
              <a:t>Syscalls</a:t>
            </a:r>
            <a:r>
              <a:rPr lang="en-US" sz="1200" dirty="0">
                <a:solidFill>
                  <a:schemeClr val="bg2"/>
                </a:solidFill>
                <a:effectLst/>
              </a:rPr>
              <a:t> - </a:t>
            </a:r>
            <a:r>
              <a:rPr lang="en-US" sz="1200" dirty="0" err="1">
                <a:solidFill>
                  <a:schemeClr val="bg2"/>
                </a:solidFill>
                <a:effectLst/>
              </a:rPr>
              <a:t>RedOps</a:t>
            </a:r>
            <a:r>
              <a:rPr lang="en-US" sz="1200" dirty="0">
                <a:solidFill>
                  <a:schemeClr val="bg2"/>
                </a:solidFill>
                <a:effectLst/>
              </a:rPr>
              <a:t>,” </a:t>
            </a:r>
            <a:r>
              <a:rPr lang="en-US" sz="1200" i="1" dirty="0" err="1">
                <a:solidFill>
                  <a:schemeClr val="bg2"/>
                </a:solidFill>
                <a:effectLst/>
              </a:rPr>
              <a:t>RedOps</a:t>
            </a:r>
            <a:r>
              <a:rPr lang="en-US" sz="1200" i="1" dirty="0">
                <a:solidFill>
                  <a:schemeClr val="bg2"/>
                </a:solidFill>
                <a:effectLst/>
              </a:rPr>
              <a:t> - English</a:t>
            </a:r>
            <a:r>
              <a:rPr lang="en-US" sz="1200" dirty="0">
                <a:solidFill>
                  <a:schemeClr val="bg2"/>
                </a:solidFill>
                <a:effectLst/>
              </a:rPr>
              <a:t>, Mar. 31, 2024. https://redops.at/en/blog/direct-syscalls-vs-indirect-syscalls</a:t>
            </a:r>
          </a:p>
          <a:p>
            <a:r>
              <a:rPr lang="en-US" sz="1200" dirty="0">
                <a:solidFill>
                  <a:schemeClr val="bg2"/>
                </a:solidFill>
                <a:effectLst/>
              </a:rPr>
              <a:t>[4]</a:t>
            </a:r>
          </a:p>
          <a:p>
            <a:r>
              <a:rPr lang="en-US" sz="1200" dirty="0" err="1">
                <a:solidFill>
                  <a:schemeClr val="bg2"/>
                </a:solidFill>
                <a:effectLst/>
              </a:rPr>
              <a:t>Maldev</a:t>
            </a:r>
            <a:r>
              <a:rPr lang="en-US" sz="1200" dirty="0">
                <a:solidFill>
                  <a:schemeClr val="bg2"/>
                </a:solidFill>
                <a:effectLst/>
              </a:rPr>
              <a:t> Academy, “</a:t>
            </a:r>
            <a:r>
              <a:rPr lang="en-US" sz="1200" dirty="0" err="1">
                <a:solidFill>
                  <a:schemeClr val="bg2"/>
                </a:solidFill>
                <a:effectLst/>
              </a:rPr>
              <a:t>Maldev</a:t>
            </a:r>
            <a:r>
              <a:rPr lang="en-US" sz="1200" dirty="0">
                <a:solidFill>
                  <a:schemeClr val="bg2"/>
                </a:solidFill>
                <a:effectLst/>
              </a:rPr>
              <a:t> Academy,” </a:t>
            </a:r>
            <a:r>
              <a:rPr lang="en-US" sz="1200" i="1" dirty="0">
                <a:solidFill>
                  <a:schemeClr val="bg2"/>
                </a:solidFill>
                <a:effectLst/>
              </a:rPr>
              <a:t>Maldevacademy.com</a:t>
            </a:r>
            <a:r>
              <a:rPr lang="en-US" sz="1200" dirty="0">
                <a:solidFill>
                  <a:schemeClr val="bg2"/>
                </a:solidFill>
                <a:effectLst/>
              </a:rPr>
              <a:t>, 2024. https://maldevacademy.com/</a:t>
            </a:r>
          </a:p>
          <a:p>
            <a:r>
              <a:rPr lang="en-US" sz="1200" dirty="0">
                <a:solidFill>
                  <a:schemeClr val="bg2"/>
                </a:solidFill>
                <a:effectLst/>
              </a:rPr>
              <a:t>[5]</a:t>
            </a:r>
          </a:p>
          <a:p>
            <a:r>
              <a:rPr lang="en-US" sz="1200" dirty="0">
                <a:solidFill>
                  <a:schemeClr val="bg2"/>
                </a:solidFill>
                <a:effectLst/>
              </a:rPr>
              <a:t>P. L. (@am0nsec), “am0nsec/</a:t>
            </a:r>
            <a:r>
              <a:rPr lang="en-US" sz="1200" dirty="0" err="1">
                <a:solidFill>
                  <a:schemeClr val="bg2"/>
                </a:solidFill>
                <a:effectLst/>
              </a:rPr>
              <a:t>HellsGate</a:t>
            </a:r>
            <a:r>
              <a:rPr lang="en-US" sz="1200" dirty="0">
                <a:solidFill>
                  <a:schemeClr val="bg2"/>
                </a:solidFill>
                <a:effectLst/>
              </a:rPr>
              <a:t>,” </a:t>
            </a:r>
            <a:r>
              <a:rPr lang="en-US" sz="1200" i="1" dirty="0">
                <a:solidFill>
                  <a:schemeClr val="bg2"/>
                </a:solidFill>
                <a:effectLst/>
              </a:rPr>
              <a:t>GitHub</a:t>
            </a:r>
            <a:r>
              <a:rPr lang="en-US" sz="1200" dirty="0">
                <a:solidFill>
                  <a:schemeClr val="bg2"/>
                </a:solidFill>
                <a:effectLst/>
              </a:rPr>
              <a:t>, Jul. 28, 2024. https://github.com/am0nsec/HellsGate</a:t>
            </a:r>
          </a:p>
          <a:p>
            <a:r>
              <a:rPr lang="en-US" sz="1200" dirty="0">
                <a:solidFill>
                  <a:schemeClr val="bg2"/>
                </a:solidFill>
                <a:effectLst/>
              </a:rPr>
              <a:t>[6]</a:t>
            </a:r>
          </a:p>
          <a:p>
            <a:r>
              <a:rPr lang="en-US" sz="1200" dirty="0" err="1">
                <a:solidFill>
                  <a:schemeClr val="bg2"/>
                </a:solidFill>
                <a:effectLst/>
              </a:rPr>
              <a:t>klezVirus</a:t>
            </a:r>
            <a:r>
              <a:rPr lang="en-US" sz="1200" dirty="0">
                <a:solidFill>
                  <a:schemeClr val="bg2"/>
                </a:solidFill>
                <a:effectLst/>
              </a:rPr>
              <a:t>, “</a:t>
            </a:r>
            <a:r>
              <a:rPr lang="en-US" sz="1200" dirty="0" err="1">
                <a:solidFill>
                  <a:schemeClr val="bg2"/>
                </a:solidFill>
                <a:effectLst/>
              </a:rPr>
              <a:t>klezVirus</a:t>
            </a:r>
            <a:r>
              <a:rPr lang="en-US" sz="1200" dirty="0">
                <a:solidFill>
                  <a:schemeClr val="bg2"/>
                </a:solidFill>
                <a:effectLst/>
              </a:rPr>
              <a:t>/SysWhispers3,” </a:t>
            </a:r>
            <a:r>
              <a:rPr lang="en-US" sz="1200" i="1" dirty="0">
                <a:solidFill>
                  <a:schemeClr val="bg2"/>
                </a:solidFill>
                <a:effectLst/>
              </a:rPr>
              <a:t>GitHub</a:t>
            </a:r>
            <a:r>
              <a:rPr lang="en-US" sz="1200" dirty="0">
                <a:solidFill>
                  <a:schemeClr val="bg2"/>
                </a:solidFill>
                <a:effectLst/>
              </a:rPr>
              <a:t>, Mar. 26, 2024. https://github.com/klezVirus/SysWhispers3</a:t>
            </a:r>
          </a:p>
          <a:p>
            <a:r>
              <a:rPr lang="en-US" sz="1200" dirty="0">
                <a:solidFill>
                  <a:schemeClr val="bg2"/>
                </a:solidFill>
                <a:effectLst/>
              </a:rPr>
              <a:t>[7]</a:t>
            </a:r>
          </a:p>
          <a:p>
            <a:r>
              <a:rPr lang="en-US" sz="1200" dirty="0">
                <a:solidFill>
                  <a:schemeClr val="bg2"/>
                </a:solidFill>
                <a:effectLst/>
              </a:rPr>
              <a:t>mrd0x and NUL0x4C, “</a:t>
            </a:r>
            <a:r>
              <a:rPr lang="en-US" sz="1200" dirty="0" err="1">
                <a:solidFill>
                  <a:schemeClr val="bg2"/>
                </a:solidFill>
                <a:effectLst/>
              </a:rPr>
              <a:t>Maldev</a:t>
            </a:r>
            <a:r>
              <a:rPr lang="en-US" sz="1200" dirty="0">
                <a:solidFill>
                  <a:schemeClr val="bg2"/>
                </a:solidFill>
                <a:effectLst/>
              </a:rPr>
              <a:t>-Academy/</a:t>
            </a:r>
            <a:r>
              <a:rPr lang="en-US" sz="1200" dirty="0" err="1">
                <a:solidFill>
                  <a:schemeClr val="bg2"/>
                </a:solidFill>
                <a:effectLst/>
              </a:rPr>
              <a:t>HellHall</a:t>
            </a:r>
            <a:r>
              <a:rPr lang="en-US" sz="1200" dirty="0">
                <a:solidFill>
                  <a:schemeClr val="bg2"/>
                </a:solidFill>
                <a:effectLst/>
              </a:rPr>
              <a:t>: Performing Indirect Clean </a:t>
            </a:r>
            <a:r>
              <a:rPr lang="en-US" sz="1200" dirty="0" err="1">
                <a:solidFill>
                  <a:schemeClr val="bg2"/>
                </a:solidFill>
                <a:effectLst/>
              </a:rPr>
              <a:t>Syscalls</a:t>
            </a:r>
            <a:r>
              <a:rPr lang="en-US" sz="1200" dirty="0">
                <a:solidFill>
                  <a:schemeClr val="bg2"/>
                </a:solidFill>
                <a:effectLst/>
              </a:rPr>
              <a:t>,” </a:t>
            </a:r>
            <a:r>
              <a:rPr lang="en-US" sz="1200" i="1" dirty="0">
                <a:solidFill>
                  <a:schemeClr val="bg2"/>
                </a:solidFill>
                <a:effectLst/>
              </a:rPr>
              <a:t>GitHub</a:t>
            </a:r>
            <a:r>
              <a:rPr lang="en-US" sz="1200" dirty="0">
                <a:solidFill>
                  <a:schemeClr val="bg2"/>
                </a:solidFill>
                <a:effectLst/>
              </a:rPr>
              <a:t>, 2024. https://github.com/Maldev-Academy/HellHall</a:t>
            </a:r>
          </a:p>
          <a:p>
            <a:r>
              <a:rPr lang="en-US" sz="1200" dirty="0">
                <a:solidFill>
                  <a:schemeClr val="bg2"/>
                </a:solidFill>
                <a:effectLst/>
              </a:rPr>
              <a:t>[8]</a:t>
            </a:r>
          </a:p>
          <a:p>
            <a:r>
              <a:rPr lang="en-US" sz="1200" dirty="0">
                <a:solidFill>
                  <a:schemeClr val="bg2"/>
                </a:solidFill>
                <a:effectLst/>
              </a:rPr>
              <a:t>C. Nayak, “Hiding In </a:t>
            </a:r>
            <a:r>
              <a:rPr lang="en-US" sz="1200" dirty="0" err="1">
                <a:solidFill>
                  <a:schemeClr val="bg2"/>
                </a:solidFill>
                <a:effectLst/>
              </a:rPr>
              <a:t>PlainSight</a:t>
            </a:r>
            <a:r>
              <a:rPr lang="en-US" sz="1200" dirty="0">
                <a:solidFill>
                  <a:schemeClr val="bg2"/>
                </a:solidFill>
                <a:effectLst/>
              </a:rPr>
              <a:t> - Proxying DLL Loads To Hide From ETWTI Stack Tracing,” </a:t>
            </a:r>
            <a:r>
              <a:rPr lang="en-US" sz="1200" i="1" dirty="0">
                <a:solidFill>
                  <a:schemeClr val="bg2"/>
                </a:solidFill>
                <a:effectLst/>
              </a:rPr>
              <a:t>0xdarkvortex.dev</a:t>
            </a:r>
            <a:r>
              <a:rPr lang="en-US" sz="1200" dirty="0">
                <a:solidFill>
                  <a:schemeClr val="bg2"/>
                </a:solidFill>
                <a:effectLst/>
              </a:rPr>
              <a:t>, Jan. 23, 2023. https://0xdarkvortex.dev/proxying-dll-loads-for-hiding-etwti-stack-tracing/</a:t>
            </a:r>
          </a:p>
          <a:p>
            <a:r>
              <a:rPr lang="en-US" sz="1200" dirty="0">
                <a:solidFill>
                  <a:schemeClr val="bg2"/>
                </a:solidFill>
                <a:effectLst/>
              </a:rPr>
              <a:t>[9]</a:t>
            </a:r>
          </a:p>
          <a:p>
            <a:r>
              <a:rPr lang="en-US" sz="1200" dirty="0">
                <a:solidFill>
                  <a:schemeClr val="bg2"/>
                </a:solidFill>
                <a:effectLst/>
              </a:rPr>
              <a:t>C. Nayak, “Hiding In </a:t>
            </a:r>
            <a:r>
              <a:rPr lang="en-US" sz="1200" dirty="0" err="1">
                <a:solidFill>
                  <a:schemeClr val="bg2"/>
                </a:solidFill>
                <a:effectLst/>
              </a:rPr>
              <a:t>PlainSight</a:t>
            </a:r>
            <a:r>
              <a:rPr lang="en-US" sz="1200" dirty="0">
                <a:solidFill>
                  <a:schemeClr val="bg2"/>
                </a:solidFill>
                <a:effectLst/>
              </a:rPr>
              <a:t> - Indirect </a:t>
            </a:r>
            <a:r>
              <a:rPr lang="en-US" sz="1200" dirty="0" err="1">
                <a:solidFill>
                  <a:schemeClr val="bg2"/>
                </a:solidFill>
                <a:effectLst/>
              </a:rPr>
              <a:t>Syscall</a:t>
            </a:r>
            <a:r>
              <a:rPr lang="en-US" sz="1200" dirty="0">
                <a:solidFill>
                  <a:schemeClr val="bg2"/>
                </a:solidFill>
                <a:effectLst/>
              </a:rPr>
              <a:t> is Dead! Long Live Custom Call Stacks,” </a:t>
            </a:r>
            <a:r>
              <a:rPr lang="en-US" sz="1200" i="1" dirty="0">
                <a:solidFill>
                  <a:schemeClr val="bg2"/>
                </a:solidFill>
                <a:effectLst/>
              </a:rPr>
              <a:t>0xdarkvortex.dev</a:t>
            </a:r>
            <a:r>
              <a:rPr lang="en-US" sz="1200" dirty="0">
                <a:solidFill>
                  <a:schemeClr val="bg2"/>
                </a:solidFill>
                <a:effectLst/>
              </a:rPr>
              <a:t>, Jan. 29, 2023. https://0xdarkvortex.dev/hiding-in-plainsight/</a:t>
            </a:r>
          </a:p>
          <a:p>
            <a:r>
              <a:rPr lang="en-US" sz="1200" dirty="0">
                <a:solidFill>
                  <a:schemeClr val="bg2"/>
                </a:solidFill>
                <a:effectLst/>
              </a:rPr>
              <a:t>[10]</a:t>
            </a:r>
          </a:p>
          <a:p>
            <a:r>
              <a:rPr lang="en-US" sz="1200" dirty="0" err="1">
                <a:solidFill>
                  <a:schemeClr val="bg2"/>
                </a:solidFill>
                <a:effectLst/>
              </a:rPr>
              <a:t>paranoidninja</a:t>
            </a:r>
            <a:r>
              <a:rPr lang="en-US" sz="1200" dirty="0">
                <a:solidFill>
                  <a:schemeClr val="bg2"/>
                </a:solidFill>
                <a:effectLst/>
              </a:rPr>
              <a:t>, “GitHub - </a:t>
            </a:r>
            <a:r>
              <a:rPr lang="en-US" sz="1200" dirty="0" err="1">
                <a:solidFill>
                  <a:schemeClr val="bg2"/>
                </a:solidFill>
                <a:effectLst/>
              </a:rPr>
              <a:t>paranoidninja</a:t>
            </a:r>
            <a:r>
              <a:rPr lang="en-US" sz="1200" dirty="0">
                <a:solidFill>
                  <a:schemeClr val="bg2"/>
                </a:solidFill>
                <a:effectLst/>
              </a:rPr>
              <a:t>/Proxy-DLL-Loads: The code is a pingback to the Dark Vortex blog”:, </a:t>
            </a:r>
            <a:r>
              <a:rPr lang="en-US" sz="1200" i="1" dirty="0">
                <a:solidFill>
                  <a:schemeClr val="bg2"/>
                </a:solidFill>
                <a:effectLst/>
              </a:rPr>
              <a:t>GitHub</a:t>
            </a:r>
            <a:r>
              <a:rPr lang="en-US" sz="1200" dirty="0">
                <a:solidFill>
                  <a:schemeClr val="bg2"/>
                </a:solidFill>
                <a:effectLst/>
              </a:rPr>
              <a:t>, 2023. https://github.com/paranoidninja/Proxy-DLL-Loads</a:t>
            </a:r>
          </a:p>
          <a:p>
            <a:r>
              <a:rPr lang="en-US" sz="1200" dirty="0">
                <a:solidFill>
                  <a:schemeClr val="bg2"/>
                </a:solidFill>
                <a:effectLst/>
              </a:rPr>
              <a:t>[11]</a:t>
            </a:r>
          </a:p>
          <a:p>
            <a:r>
              <a:rPr lang="en-US" sz="1200" dirty="0">
                <a:solidFill>
                  <a:schemeClr val="bg2"/>
                </a:solidFill>
                <a:effectLst/>
              </a:rPr>
              <a:t>Yazid, “Best EDR Of The Market v1.1.0,” </a:t>
            </a:r>
            <a:r>
              <a:rPr lang="en-US" sz="1200" i="1" dirty="0">
                <a:solidFill>
                  <a:schemeClr val="bg2"/>
                </a:solidFill>
                <a:effectLst/>
              </a:rPr>
              <a:t>Yazid’s notes</a:t>
            </a:r>
            <a:r>
              <a:rPr lang="en-US" sz="1200" dirty="0">
                <a:solidFill>
                  <a:schemeClr val="bg2"/>
                </a:solidFill>
                <a:effectLst/>
              </a:rPr>
              <a:t>, Apr. 14, 2024. https://xacone.github.io/BestEdrOfTheMarketV2.html</a:t>
            </a:r>
          </a:p>
          <a:p>
            <a:r>
              <a:rPr lang="en-US" sz="1200" dirty="0">
                <a:solidFill>
                  <a:schemeClr val="bg2"/>
                </a:solidFill>
                <a:effectLst/>
              </a:rPr>
              <a:t>[12]</a:t>
            </a:r>
          </a:p>
          <a:p>
            <a:r>
              <a:rPr lang="en-US" sz="1200" dirty="0">
                <a:solidFill>
                  <a:schemeClr val="bg2"/>
                </a:solidFill>
                <a:effectLst/>
              </a:rPr>
              <a:t>A. Case and G. G. Richard, “Detecting objective-C malware through memory forensics,” </a:t>
            </a:r>
            <a:r>
              <a:rPr lang="en-US" sz="1200" i="1" dirty="0">
                <a:solidFill>
                  <a:schemeClr val="bg2"/>
                </a:solidFill>
                <a:effectLst/>
              </a:rPr>
              <a:t>Digital Investigation</a:t>
            </a:r>
            <a:r>
              <a:rPr lang="en-US" sz="1200" dirty="0">
                <a:solidFill>
                  <a:schemeClr val="bg2"/>
                </a:solidFill>
                <a:effectLst/>
              </a:rPr>
              <a:t>, vol. 18, Jun. 2024, </a:t>
            </a:r>
            <a:r>
              <a:rPr lang="en-US" sz="1200" dirty="0" err="1">
                <a:solidFill>
                  <a:schemeClr val="bg2"/>
                </a:solidFill>
                <a:effectLst/>
              </a:rPr>
              <a:t>doi</a:t>
            </a:r>
            <a:r>
              <a:rPr lang="en-US" sz="1200" dirty="0">
                <a:solidFill>
                  <a:schemeClr val="bg2"/>
                </a:solidFill>
                <a:effectLst/>
              </a:rPr>
              <a:t>: https://doi.org/10.1016/j.diin.2016.04.017.</a:t>
            </a:r>
          </a:p>
        </p:txBody>
      </p:sp>
    </p:spTree>
    <p:extLst>
      <p:ext uri="{BB962C8B-B14F-4D97-AF65-F5344CB8AC3E}">
        <p14:creationId xmlns:p14="http://schemas.microsoft.com/office/powerpoint/2010/main" val="44567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sz="2800" dirty="0"/>
              <a:t>LinkedIn: </a:t>
            </a:r>
            <a:r>
              <a:rPr lang="en-US" sz="2800" dirty="0">
                <a:hlinkClick r:id="rId3"/>
              </a:rPr>
              <a:t>https://www.linkedin.com/in/max-covey-b749531ba/</a:t>
            </a:r>
            <a:endParaRPr lang="en-US" sz="2800" dirty="0"/>
          </a:p>
          <a:p>
            <a:r>
              <a:rPr lang="en-US" sz="2800" dirty="0"/>
              <a:t>GitHub: </a:t>
            </a:r>
            <a:r>
              <a:rPr lang="en-US" sz="2800" dirty="0">
                <a:hlinkClick r:id="rId4"/>
              </a:rPr>
              <a:t>https://github.com/10N351R</a:t>
            </a:r>
            <a:endParaRPr lang="en-US" sz="2800" dirty="0"/>
          </a:p>
          <a:p>
            <a:r>
              <a:rPr lang="en-US" sz="2800" dirty="0"/>
              <a:t>Signal: x10N351R.84</a:t>
            </a:r>
          </a:p>
          <a:p>
            <a:r>
              <a:rPr lang="en-US" sz="2800" dirty="0"/>
              <a:t>X: @10N351R</a:t>
            </a:r>
          </a:p>
          <a:p>
            <a:endParaRPr lang="en-US" sz="2800" dirty="0"/>
          </a:p>
        </p:txBody>
      </p:sp>
    </p:spTree>
    <p:extLst>
      <p:ext uri="{BB962C8B-B14F-4D97-AF65-F5344CB8AC3E}">
        <p14:creationId xmlns:p14="http://schemas.microsoft.com/office/powerpoint/2010/main" val="21844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BE61-F734-3FFB-46EC-0AA066E805BC}"/>
              </a:ext>
            </a:extLst>
          </p:cNvPr>
          <p:cNvSpPr>
            <a:spLocks noGrp="1"/>
          </p:cNvSpPr>
          <p:nvPr>
            <p:ph type="title"/>
          </p:nvPr>
        </p:nvSpPr>
        <p:spPr/>
        <p:txBody>
          <a:bodyPr/>
          <a:lstStyle/>
          <a:p>
            <a:r>
              <a:rPr lang="en-US" dirty="0"/>
              <a:t>Why I got into writing malware</a:t>
            </a:r>
          </a:p>
        </p:txBody>
      </p:sp>
      <p:sp>
        <p:nvSpPr>
          <p:cNvPr id="3" name="Content Placeholder 2">
            <a:extLst>
              <a:ext uri="{FF2B5EF4-FFF2-40B4-BE49-F238E27FC236}">
                <a16:creationId xmlns:a16="http://schemas.microsoft.com/office/drawing/2014/main" id="{422A867C-D06F-C55F-B6A3-0F5E8DE5FEC7}"/>
              </a:ext>
            </a:extLst>
          </p:cNvPr>
          <p:cNvSpPr>
            <a:spLocks noGrp="1"/>
          </p:cNvSpPr>
          <p:nvPr>
            <p:ph sz="quarter" idx="15"/>
          </p:nvPr>
        </p:nvSpPr>
        <p:spPr>
          <a:xfrm>
            <a:off x="1400309" y="1691323"/>
            <a:ext cx="9391381" cy="3633787"/>
          </a:xfrm>
        </p:spPr>
        <p:txBody>
          <a:bodyPr>
            <a:normAutofit/>
          </a:bodyPr>
          <a:lstStyle/>
          <a:p>
            <a:pPr marL="285750" indent="-285750">
              <a:buFont typeface="Arial" panose="020B0604020202020204" pitchFamily="34" charset="0"/>
              <a:buChar char="•"/>
            </a:pPr>
            <a:r>
              <a:rPr lang="en-US" sz="2000" dirty="0"/>
              <a:t>General desire to better understand how “stealthy” malware works 		</a:t>
            </a:r>
          </a:p>
          <a:p>
            <a:pPr marL="285750" indent="-285750">
              <a:buFont typeface="Arial" panose="020B0604020202020204" pitchFamily="34" charset="0"/>
              <a:buChar char="•"/>
            </a:pPr>
            <a:r>
              <a:rPr lang="en-US" sz="2000" dirty="0"/>
              <a:t>Demystify anti-virus and endpoint-detection-and-response system operation		</a:t>
            </a:r>
          </a:p>
          <a:p>
            <a:pPr marL="285750" indent="-285750">
              <a:buFont typeface="Arial" panose="020B0604020202020204" pitchFamily="34" charset="0"/>
              <a:buChar char="•"/>
            </a:pPr>
            <a:r>
              <a:rPr lang="en-US" sz="2000" dirty="0"/>
              <a:t>Learn how to code in C</a:t>
            </a:r>
          </a:p>
          <a:p>
            <a:pPr marL="285750" indent="-285750">
              <a:buFont typeface="Arial" panose="020B0604020202020204" pitchFamily="34" charset="0"/>
              <a:buChar char="•"/>
            </a:pPr>
            <a:r>
              <a:rPr lang="en-US" sz="2000" dirty="0"/>
              <a:t>Get a greater understanding of low-level programming for the purposes of offensive tool development</a:t>
            </a:r>
          </a:p>
          <a:p>
            <a:pPr marL="285750" indent="-285750">
              <a:buFont typeface="Arial" panose="020B0604020202020204" pitchFamily="34" charset="0"/>
              <a:buChar char="•"/>
            </a:pPr>
            <a:r>
              <a:rPr lang="en-US" sz="2000" dirty="0"/>
              <a:t>Fun challenge/new passion project</a:t>
            </a:r>
          </a:p>
          <a:p>
            <a:endParaRPr lang="en-US" dirty="0"/>
          </a:p>
        </p:txBody>
      </p:sp>
    </p:spTree>
    <p:extLst>
      <p:ext uri="{BB962C8B-B14F-4D97-AF65-F5344CB8AC3E}">
        <p14:creationId xmlns:p14="http://schemas.microsoft.com/office/powerpoint/2010/main" val="402246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Choices In Malware Development </a:t>
            </a:r>
          </a:p>
        </p:txBody>
      </p:sp>
    </p:spTree>
    <p:extLst>
      <p:ext uri="{BB962C8B-B14F-4D97-AF65-F5344CB8AC3E}">
        <p14:creationId xmlns:p14="http://schemas.microsoft.com/office/powerpoint/2010/main" val="46786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Choosing A Target</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199" y="1047218"/>
            <a:ext cx="5567017" cy="5114751"/>
          </a:xfrm>
        </p:spPr>
        <p:txBody>
          <a:bodyPr>
            <a:normAutofit fontScale="92500" lnSpcReduction="20000"/>
          </a:bodyPr>
          <a:lstStyle/>
          <a:p>
            <a:r>
              <a:rPr lang="en-US" dirty="0"/>
              <a:t>When starting out it is a good idea to get a general idea of what sort of system you want to target and what sort of security mechanisms are in place</a:t>
            </a:r>
          </a:p>
          <a:p>
            <a:endParaRPr lang="en-US" dirty="0"/>
          </a:p>
          <a:p>
            <a:r>
              <a:rPr lang="en-US" dirty="0"/>
              <a:t>Operating Systems</a:t>
            </a:r>
          </a:p>
          <a:p>
            <a:pPr marL="285750" indent="-285750">
              <a:buFont typeface="Arial" panose="020B0604020202020204" pitchFamily="34" charset="0"/>
              <a:buChar char="•"/>
            </a:pPr>
            <a:r>
              <a:rPr lang="en-US" dirty="0"/>
              <a:t>Windows</a:t>
            </a:r>
          </a:p>
          <a:p>
            <a:pPr marL="285750" indent="-285750">
              <a:buFont typeface="Arial" panose="020B0604020202020204" pitchFamily="34" charset="0"/>
              <a:buChar char="•"/>
            </a:pPr>
            <a:r>
              <a:rPr lang="en-US" dirty="0"/>
              <a:t>Linux</a:t>
            </a:r>
          </a:p>
          <a:p>
            <a:pPr marL="285750" indent="-285750">
              <a:buFont typeface="Arial" panose="020B0604020202020204" pitchFamily="34" charset="0"/>
              <a:buChar char="•"/>
            </a:pPr>
            <a:r>
              <a:rPr lang="en-US" dirty="0"/>
              <a:t>MacOS</a:t>
            </a:r>
          </a:p>
          <a:p>
            <a:pPr marL="285750" indent="-285750">
              <a:buFont typeface="Arial" panose="020B0604020202020204" pitchFamily="34" charset="0"/>
              <a:buChar char="•"/>
            </a:pPr>
            <a:r>
              <a:rPr lang="en-US" dirty="0"/>
              <a:t>Mobile (Android/iOS) </a:t>
            </a:r>
          </a:p>
          <a:p>
            <a:r>
              <a:rPr lang="en-US" dirty="0"/>
              <a:t>Architectures</a:t>
            </a:r>
          </a:p>
          <a:p>
            <a:pPr marL="285750" indent="-285750">
              <a:buFont typeface="Arial" panose="020B0604020202020204" pitchFamily="34" charset="0"/>
              <a:buChar char="•"/>
            </a:pPr>
            <a:r>
              <a:rPr lang="en-US" dirty="0"/>
              <a:t>x86/64</a:t>
            </a:r>
          </a:p>
          <a:p>
            <a:pPr marL="285750" indent="-285750">
              <a:buFont typeface="Arial" panose="020B0604020202020204" pitchFamily="34" charset="0"/>
              <a:buChar char="•"/>
            </a:pPr>
            <a:r>
              <a:rPr lang="en-US" dirty="0"/>
              <a:t>ARM</a:t>
            </a:r>
          </a:p>
          <a:p>
            <a:pPr marL="285750" indent="-285750">
              <a:buFont typeface="Arial" panose="020B0604020202020204" pitchFamily="34" charset="0"/>
              <a:buChar char="•"/>
            </a:pPr>
            <a:r>
              <a:rPr lang="en-US" dirty="0"/>
              <a:t>MIPS</a:t>
            </a:r>
          </a:p>
          <a:p>
            <a:r>
              <a:rPr lang="en-US" dirty="0"/>
              <a:t>Applications/Software</a:t>
            </a:r>
          </a:p>
          <a:p>
            <a:pPr marL="285750" indent="-285750">
              <a:buFont typeface="Arial" panose="020B0604020202020204" pitchFamily="34" charset="0"/>
              <a:buChar char="•"/>
            </a:pPr>
            <a:r>
              <a:rPr lang="en-US" dirty="0"/>
              <a:t>Browsers</a:t>
            </a:r>
          </a:p>
          <a:p>
            <a:pPr marL="285750" indent="-285750">
              <a:buFont typeface="Arial" panose="020B0604020202020204" pitchFamily="34" charset="0"/>
              <a:buChar char="•"/>
            </a:pPr>
            <a:r>
              <a:rPr lang="en-US" dirty="0"/>
              <a:t>Office suites</a:t>
            </a:r>
          </a:p>
          <a:p>
            <a:pPr marL="285750" indent="-285750">
              <a:buFont typeface="Arial" panose="020B0604020202020204" pitchFamily="34" charset="0"/>
              <a:buChar char="•"/>
            </a:pPr>
            <a:r>
              <a:rPr lang="en-US" dirty="0"/>
              <a:t>Integrated Development Environments (IDEs)</a:t>
            </a:r>
          </a:p>
          <a:p>
            <a:endParaRPr lang="en-US" dirty="0"/>
          </a:p>
          <a:p>
            <a:endParaRPr lang="en-US" dirty="0"/>
          </a:p>
          <a:p>
            <a:endParaRPr lang="en-US" dirty="0"/>
          </a:p>
        </p:txBody>
      </p:sp>
      <p:pic>
        <p:nvPicPr>
          <p:cNvPr id="10" name="Picture 9">
            <a:extLst>
              <a:ext uri="{FF2B5EF4-FFF2-40B4-BE49-F238E27FC236}">
                <a16:creationId xmlns:a16="http://schemas.microsoft.com/office/drawing/2014/main" id="{9DACD736-A082-598C-7C27-7A8FAB22BD30}"/>
              </a:ext>
            </a:extLst>
          </p:cNvPr>
          <p:cNvPicPr>
            <a:picLocks noChangeAspect="1"/>
          </p:cNvPicPr>
          <p:nvPr/>
        </p:nvPicPr>
        <p:blipFill>
          <a:blip r:embed="rId3"/>
          <a:stretch>
            <a:fillRect/>
          </a:stretch>
        </p:blipFill>
        <p:spPr>
          <a:xfrm>
            <a:off x="7727407" y="3433953"/>
            <a:ext cx="4494959" cy="3424047"/>
          </a:xfrm>
          <a:prstGeom prst="rect">
            <a:avLst/>
          </a:prstGeom>
        </p:spPr>
      </p:pic>
      <p:sp>
        <p:nvSpPr>
          <p:cNvPr id="13" name="Content Placeholder 2">
            <a:extLst>
              <a:ext uri="{FF2B5EF4-FFF2-40B4-BE49-F238E27FC236}">
                <a16:creationId xmlns:a16="http://schemas.microsoft.com/office/drawing/2014/main" id="{826B0F17-D734-E462-68C5-71FC18EE8304}"/>
              </a:ext>
            </a:extLst>
          </p:cNvPr>
          <p:cNvSpPr txBox="1">
            <a:spLocks/>
          </p:cNvSpPr>
          <p:nvPr/>
        </p:nvSpPr>
        <p:spPr>
          <a:xfrm>
            <a:off x="3621707" y="2032961"/>
            <a:ext cx="5567017" cy="255714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Language </a:t>
            </a:r>
          </a:p>
          <a:p>
            <a:pPr marL="285750" indent="-285750">
              <a:buFont typeface="Arial" panose="020B0604020202020204" pitchFamily="34" charset="0"/>
              <a:buChar char="•"/>
            </a:pPr>
            <a:r>
              <a:rPr lang="en-US" dirty="0"/>
              <a:t>C/C++</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Bash</a:t>
            </a:r>
          </a:p>
          <a:p>
            <a:pPr marL="285750" indent="-285750">
              <a:buFont typeface="Arial" panose="020B0604020202020204" pitchFamily="34" charset="0"/>
              <a:buChar char="•"/>
            </a:pPr>
            <a:r>
              <a:rPr lang="en-US" dirty="0"/>
              <a:t>PowerShell</a:t>
            </a:r>
          </a:p>
          <a:p>
            <a:pPr marL="285750" indent="-285750">
              <a:buFont typeface="Arial" panose="020B0604020202020204" pitchFamily="34" charset="0"/>
              <a:buChar char="•"/>
            </a:pPr>
            <a:r>
              <a:rPr lang="en-US" dirty="0"/>
              <a:t>Go</a:t>
            </a:r>
          </a:p>
          <a:p>
            <a:pPr marL="285750" indent="-285750">
              <a:buFont typeface="Arial" panose="020B0604020202020204" pitchFamily="34" charset="0"/>
              <a:buChar char="•"/>
            </a:pPr>
            <a:r>
              <a:rPr lang="en-US" dirty="0"/>
              <a:t>Rust</a:t>
            </a:r>
          </a:p>
          <a:p>
            <a:pPr marL="285750" indent="-285750">
              <a:buFont typeface="Arial" panose="020B0604020202020204" pitchFamily="34" charset="0"/>
              <a:buChar char="•"/>
            </a:pPr>
            <a:r>
              <a:rPr lang="en-US" dirty="0"/>
              <a:t>x86-64 ASM</a:t>
            </a:r>
          </a:p>
          <a:p>
            <a:endParaRPr lang="en-US" dirty="0"/>
          </a:p>
          <a:p>
            <a:endParaRPr lang="en-US" dirty="0"/>
          </a:p>
        </p:txBody>
      </p:sp>
      <p:pic>
        <p:nvPicPr>
          <p:cNvPr id="15" name="Picture 14">
            <a:extLst>
              <a:ext uri="{FF2B5EF4-FFF2-40B4-BE49-F238E27FC236}">
                <a16:creationId xmlns:a16="http://schemas.microsoft.com/office/drawing/2014/main" id="{0B669317-0D2D-5C0E-F07A-947CB6BED92E}"/>
              </a:ext>
            </a:extLst>
          </p:cNvPr>
          <p:cNvPicPr>
            <a:picLocks noChangeAspect="1"/>
          </p:cNvPicPr>
          <p:nvPr/>
        </p:nvPicPr>
        <p:blipFill>
          <a:blip r:embed="rId4">
            <a:alphaModFix/>
          </a:blip>
          <a:stretch>
            <a:fillRect/>
          </a:stretch>
        </p:blipFill>
        <p:spPr>
          <a:xfrm>
            <a:off x="7664543" y="-1922"/>
            <a:ext cx="4557823" cy="3424047"/>
          </a:xfrm>
          <a:prstGeom prst="rect">
            <a:avLst/>
          </a:prstGeom>
        </p:spPr>
      </p:pic>
      <p:cxnSp>
        <p:nvCxnSpPr>
          <p:cNvPr id="5" name="Straight Arrow Connector 4">
            <a:extLst>
              <a:ext uri="{FF2B5EF4-FFF2-40B4-BE49-F238E27FC236}">
                <a16:creationId xmlns:a16="http://schemas.microsoft.com/office/drawing/2014/main" id="{50F3100F-4571-3C13-9E8C-4670486C7398}"/>
              </a:ext>
            </a:extLst>
          </p:cNvPr>
          <p:cNvCxnSpPr>
            <a:cxnSpLocks/>
            <a:stCxn id="6" idx="3"/>
          </p:cNvCxnSpPr>
          <p:nvPr/>
        </p:nvCxnSpPr>
        <p:spPr>
          <a:xfrm flipV="1">
            <a:off x="7469335" y="2141253"/>
            <a:ext cx="1132760" cy="26917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78152C1-A6F8-FF93-17BF-C0B11E6D15FA}"/>
              </a:ext>
            </a:extLst>
          </p:cNvPr>
          <p:cNvSpPr txBox="1"/>
          <p:nvPr/>
        </p:nvSpPr>
        <p:spPr>
          <a:xfrm>
            <a:off x="6379485" y="2087263"/>
            <a:ext cx="1089850" cy="646331"/>
          </a:xfrm>
          <a:prstGeom prst="rect">
            <a:avLst/>
          </a:prstGeom>
          <a:noFill/>
        </p:spPr>
        <p:txBody>
          <a:bodyPr wrap="square" rtlCol="0">
            <a:spAutoFit/>
          </a:bodyPr>
          <a:lstStyle/>
          <a:p>
            <a:r>
              <a:rPr lang="en-US" dirty="0">
                <a:solidFill>
                  <a:srgbClr val="00B0F0"/>
                </a:solidFill>
              </a:rPr>
              <a:t>Microsoft</a:t>
            </a:r>
          </a:p>
          <a:p>
            <a:r>
              <a:rPr lang="en-US" dirty="0">
                <a:solidFill>
                  <a:srgbClr val="00B0F0"/>
                </a:solidFill>
              </a:rPr>
              <a:t>Windows</a:t>
            </a:r>
          </a:p>
        </p:txBody>
      </p:sp>
      <p:cxnSp>
        <p:nvCxnSpPr>
          <p:cNvPr id="7" name="Straight Arrow Connector 6">
            <a:extLst>
              <a:ext uri="{FF2B5EF4-FFF2-40B4-BE49-F238E27FC236}">
                <a16:creationId xmlns:a16="http://schemas.microsoft.com/office/drawing/2014/main" id="{036E766D-1DD4-77E2-A163-2CAA00DC7EB6}"/>
              </a:ext>
            </a:extLst>
          </p:cNvPr>
          <p:cNvCxnSpPr>
            <a:cxnSpLocks/>
          </p:cNvCxnSpPr>
          <p:nvPr/>
        </p:nvCxnSpPr>
        <p:spPr>
          <a:xfrm>
            <a:off x="7583332" y="5250543"/>
            <a:ext cx="1168782" cy="58977"/>
          </a:xfrm>
          <a:prstGeom prst="straightConnector1">
            <a:avLst/>
          </a:prstGeom>
          <a:ln>
            <a:solidFill>
              <a:schemeClr val="accent4">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1639EDA-48C0-F348-C6B5-CF14BF505642}"/>
              </a:ext>
            </a:extLst>
          </p:cNvPr>
          <p:cNvSpPr txBox="1"/>
          <p:nvPr/>
        </p:nvSpPr>
        <p:spPr>
          <a:xfrm>
            <a:off x="6236232" y="5065292"/>
            <a:ext cx="1347100" cy="369332"/>
          </a:xfrm>
          <a:prstGeom prst="rect">
            <a:avLst/>
          </a:prstGeom>
          <a:noFill/>
        </p:spPr>
        <p:txBody>
          <a:bodyPr wrap="none" rtlCol="0">
            <a:spAutoFit/>
          </a:bodyPr>
          <a:lstStyle/>
          <a:p>
            <a:r>
              <a:rPr lang="en-US" dirty="0">
                <a:solidFill>
                  <a:schemeClr val="accent4">
                    <a:lumMod val="40000"/>
                    <a:lumOff val="60000"/>
                  </a:schemeClr>
                </a:solidFill>
              </a:rPr>
              <a:t>Windows 10</a:t>
            </a:r>
          </a:p>
        </p:txBody>
      </p:sp>
      <p:cxnSp>
        <p:nvCxnSpPr>
          <p:cNvPr id="12" name="Straight Arrow Connector 11">
            <a:extLst>
              <a:ext uri="{FF2B5EF4-FFF2-40B4-BE49-F238E27FC236}">
                <a16:creationId xmlns:a16="http://schemas.microsoft.com/office/drawing/2014/main" id="{C0ADAAFE-024E-6F1E-CDE9-02FF54D90822}"/>
              </a:ext>
            </a:extLst>
          </p:cNvPr>
          <p:cNvCxnSpPr>
            <a:cxnSpLocks/>
          </p:cNvCxnSpPr>
          <p:nvPr/>
        </p:nvCxnSpPr>
        <p:spPr>
          <a:xfrm>
            <a:off x="7644525" y="5814389"/>
            <a:ext cx="3525826" cy="3111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E5A2452-37D5-0EA9-56BC-54EAC8A80416}"/>
              </a:ext>
            </a:extLst>
          </p:cNvPr>
          <p:cNvSpPr txBox="1"/>
          <p:nvPr/>
        </p:nvSpPr>
        <p:spPr>
          <a:xfrm>
            <a:off x="6226290" y="5613630"/>
            <a:ext cx="1347100" cy="369332"/>
          </a:xfrm>
          <a:prstGeom prst="rect">
            <a:avLst/>
          </a:prstGeom>
          <a:noFill/>
        </p:spPr>
        <p:txBody>
          <a:bodyPr wrap="none" rtlCol="0">
            <a:spAutoFit/>
          </a:bodyPr>
          <a:lstStyle/>
          <a:p>
            <a:r>
              <a:rPr lang="en-US" dirty="0">
                <a:solidFill>
                  <a:schemeClr val="tx2">
                    <a:lumMod val="60000"/>
                    <a:lumOff val="40000"/>
                  </a:schemeClr>
                </a:solidFill>
              </a:rPr>
              <a:t>Windows 11</a:t>
            </a:r>
          </a:p>
        </p:txBody>
      </p:sp>
      <p:sp>
        <p:nvSpPr>
          <p:cNvPr id="17" name="TextBox 16">
            <a:extLst>
              <a:ext uri="{FF2B5EF4-FFF2-40B4-BE49-F238E27FC236}">
                <a16:creationId xmlns:a16="http://schemas.microsoft.com/office/drawing/2014/main" id="{6F65CCEB-40DE-95E0-9FAC-72DBBEA9C29A}"/>
              </a:ext>
            </a:extLst>
          </p:cNvPr>
          <p:cNvSpPr txBox="1"/>
          <p:nvPr/>
        </p:nvSpPr>
        <p:spPr>
          <a:xfrm>
            <a:off x="7264517" y="-84353"/>
            <a:ext cx="505737" cy="369332"/>
          </a:xfrm>
          <a:prstGeom prst="rect">
            <a:avLst/>
          </a:prstGeom>
          <a:noFill/>
        </p:spPr>
        <p:txBody>
          <a:bodyPr wrap="square" rtlCol="0">
            <a:spAutoFit/>
          </a:bodyPr>
          <a:lstStyle/>
          <a:p>
            <a:pPr algn="ctr"/>
            <a:r>
              <a:rPr lang="en-US" dirty="0"/>
              <a:t>[1]</a:t>
            </a:r>
          </a:p>
        </p:txBody>
      </p:sp>
      <p:sp>
        <p:nvSpPr>
          <p:cNvPr id="18" name="TextBox 17">
            <a:extLst>
              <a:ext uri="{FF2B5EF4-FFF2-40B4-BE49-F238E27FC236}">
                <a16:creationId xmlns:a16="http://schemas.microsoft.com/office/drawing/2014/main" id="{9B2968FD-0BF7-B799-7E98-946F29CE3D28}"/>
              </a:ext>
            </a:extLst>
          </p:cNvPr>
          <p:cNvSpPr txBox="1"/>
          <p:nvPr/>
        </p:nvSpPr>
        <p:spPr>
          <a:xfrm>
            <a:off x="7317037" y="3375930"/>
            <a:ext cx="505737" cy="369332"/>
          </a:xfrm>
          <a:prstGeom prst="rect">
            <a:avLst/>
          </a:prstGeom>
          <a:noFill/>
        </p:spPr>
        <p:txBody>
          <a:bodyPr wrap="square" rtlCol="0">
            <a:spAutoFit/>
          </a:bodyPr>
          <a:lstStyle/>
          <a:p>
            <a:pPr algn="ctr"/>
            <a:r>
              <a:rPr lang="en-US" dirty="0"/>
              <a:t>[2]</a:t>
            </a:r>
          </a:p>
        </p:txBody>
      </p:sp>
    </p:spTree>
    <p:extLst>
      <p:ext uri="{BB962C8B-B14F-4D97-AF65-F5344CB8AC3E}">
        <p14:creationId xmlns:p14="http://schemas.microsoft.com/office/powerpoint/2010/main" val="2320307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6407-F98F-A94C-05E5-F124DDE0D48B}"/>
              </a:ext>
            </a:extLst>
          </p:cNvPr>
          <p:cNvSpPr>
            <a:spLocks noGrp="1"/>
          </p:cNvSpPr>
          <p:nvPr>
            <p:ph type="title"/>
          </p:nvPr>
        </p:nvSpPr>
        <p:spPr>
          <a:xfrm>
            <a:off x="838201" y="448056"/>
            <a:ext cx="6172200" cy="546243"/>
          </a:xfrm>
        </p:spPr>
        <p:txBody>
          <a:bodyPr/>
          <a:lstStyle/>
          <a:p>
            <a:r>
              <a:rPr lang="en-US" dirty="0"/>
              <a:t>Picking a Payload</a:t>
            </a:r>
          </a:p>
        </p:txBody>
      </p:sp>
      <p:sp>
        <p:nvSpPr>
          <p:cNvPr id="3" name="Content Placeholder 2">
            <a:extLst>
              <a:ext uri="{FF2B5EF4-FFF2-40B4-BE49-F238E27FC236}">
                <a16:creationId xmlns:a16="http://schemas.microsoft.com/office/drawing/2014/main" id="{162AFDCD-D5B3-0EF5-3152-5CEF0A6AFEA4}"/>
              </a:ext>
            </a:extLst>
          </p:cNvPr>
          <p:cNvSpPr>
            <a:spLocks noGrp="1"/>
          </p:cNvSpPr>
          <p:nvPr>
            <p:ph sz="quarter" idx="14"/>
          </p:nvPr>
        </p:nvSpPr>
        <p:spPr>
          <a:xfrm>
            <a:off x="838200" y="1047218"/>
            <a:ext cx="5257800" cy="5114751"/>
          </a:xfrm>
        </p:spPr>
        <p:txBody>
          <a:bodyPr>
            <a:normAutofit fontScale="92500" lnSpcReduction="20000"/>
          </a:bodyPr>
          <a:lstStyle/>
          <a:p>
            <a:r>
              <a:rPr lang="en-US" dirty="0"/>
              <a:t>Picking a payload is super important because this is the part of your malware that actually performs an action.</a:t>
            </a:r>
          </a:p>
          <a:p>
            <a:endParaRPr lang="en-US" dirty="0"/>
          </a:p>
          <a:p>
            <a:r>
              <a:rPr lang="en-US" dirty="0"/>
              <a:t>Payloads can:</a:t>
            </a:r>
          </a:p>
          <a:p>
            <a:pPr marL="285750" indent="-285750">
              <a:buFont typeface="Arial" panose="020B0604020202020204" pitchFamily="34" charset="0"/>
              <a:buChar char="•"/>
            </a:pPr>
            <a:r>
              <a:rPr lang="en-US" dirty="0"/>
              <a:t>Trigger exploits</a:t>
            </a:r>
          </a:p>
          <a:p>
            <a:pPr marL="285750" indent="-285750">
              <a:buFont typeface="Arial" panose="020B0604020202020204" pitchFamily="34" charset="0"/>
              <a:buChar char="•"/>
            </a:pPr>
            <a:r>
              <a:rPr lang="en-US" dirty="0"/>
              <a:t>Start/stop processes</a:t>
            </a:r>
          </a:p>
          <a:p>
            <a:pPr marL="285750" indent="-285750">
              <a:buFont typeface="Arial" panose="020B0604020202020204" pitchFamily="34" charset="0"/>
              <a:buChar char="•"/>
            </a:pPr>
            <a:r>
              <a:rPr lang="en-US" dirty="0"/>
              <a:t>Establish command-and-control (C2)</a:t>
            </a:r>
          </a:p>
          <a:p>
            <a:pPr marL="285750" indent="-285750">
              <a:buFont typeface="Arial" panose="020B0604020202020204" pitchFamily="34" charset="0"/>
              <a:buChar char="•"/>
            </a:pPr>
            <a:r>
              <a:rPr lang="en-US" dirty="0"/>
              <a:t>Manipulate files</a:t>
            </a:r>
          </a:p>
          <a:p>
            <a:pPr marL="285750" indent="-285750">
              <a:buFont typeface="Arial" panose="020B0604020202020204" pitchFamily="34" charset="0"/>
              <a:buChar char="•"/>
            </a:pPr>
            <a:r>
              <a:rPr lang="en-US" dirty="0"/>
              <a:t>Survey the environment</a:t>
            </a:r>
          </a:p>
          <a:p>
            <a:pPr marL="285750" indent="-285750">
              <a:buFont typeface="Arial" panose="020B0604020202020204" pitchFamily="34" charset="0"/>
              <a:buChar char="•"/>
            </a:pPr>
            <a:r>
              <a:rPr lang="en-US" dirty="0"/>
              <a:t>Download additional payloads</a:t>
            </a:r>
          </a:p>
          <a:p>
            <a:pPr marL="285750" indent="-285750">
              <a:buFont typeface="Arial" panose="020B0604020202020204" pitchFamily="34" charset="0"/>
              <a:buChar char="•"/>
            </a:pPr>
            <a:endParaRPr lang="en-US" dirty="0"/>
          </a:p>
          <a:p>
            <a:r>
              <a:rPr lang="en-US" dirty="0"/>
              <a:t>Most payloads are going to be position-independent shellcode that can execute properly wherever it is loaded in memory.</a:t>
            </a:r>
          </a:p>
          <a:p>
            <a:r>
              <a:rPr lang="en-US" dirty="0"/>
              <a:t>There are a ton of different ways to make shellcode but by far the most popular was is `</a:t>
            </a:r>
            <a:r>
              <a:rPr lang="en-US" dirty="0" err="1"/>
              <a:t>msfvenom</a:t>
            </a:r>
            <a:r>
              <a:rPr lang="en-US" dirty="0"/>
              <a:t>`, but you can always write shellcode by hand if you are hardcore and want optimal evasion.</a:t>
            </a:r>
          </a:p>
        </p:txBody>
      </p:sp>
      <p:sp>
        <p:nvSpPr>
          <p:cNvPr id="4" name="Picture Placeholder 3">
            <a:extLst>
              <a:ext uri="{FF2B5EF4-FFF2-40B4-BE49-F238E27FC236}">
                <a16:creationId xmlns:a16="http://schemas.microsoft.com/office/drawing/2014/main" id="{CDEF6557-A7E6-B2CF-D59C-3D291F8B8AA7}"/>
              </a:ext>
            </a:extLst>
          </p:cNvPr>
          <p:cNvSpPr>
            <a:spLocks noGrp="1"/>
          </p:cNvSpPr>
          <p:nvPr>
            <p:ph type="pic" sz="quarter" idx="10"/>
          </p:nvPr>
        </p:nvSpPr>
        <p:spPr/>
      </p:sp>
      <p:pic>
        <p:nvPicPr>
          <p:cNvPr id="5" name="Picture 4">
            <a:extLst>
              <a:ext uri="{FF2B5EF4-FFF2-40B4-BE49-F238E27FC236}">
                <a16:creationId xmlns:a16="http://schemas.microsoft.com/office/drawing/2014/main" id="{2A5F88BA-6BA6-666B-6C24-894C807E47DD}"/>
              </a:ext>
            </a:extLst>
          </p:cNvPr>
          <p:cNvPicPr>
            <a:picLocks noChangeAspect="1"/>
          </p:cNvPicPr>
          <p:nvPr/>
        </p:nvPicPr>
        <p:blipFill>
          <a:blip r:embed="rId3"/>
          <a:stretch>
            <a:fillRect/>
          </a:stretch>
        </p:blipFill>
        <p:spPr>
          <a:xfrm>
            <a:off x="7070841" y="1513488"/>
            <a:ext cx="4729276" cy="3430541"/>
          </a:xfrm>
          <a:prstGeom prst="rect">
            <a:avLst/>
          </a:prstGeom>
        </p:spPr>
      </p:pic>
      <p:sp>
        <p:nvSpPr>
          <p:cNvPr id="6" name="TextBox 5">
            <a:extLst>
              <a:ext uri="{FF2B5EF4-FFF2-40B4-BE49-F238E27FC236}">
                <a16:creationId xmlns:a16="http://schemas.microsoft.com/office/drawing/2014/main" id="{0EE15BD1-AC75-495C-DB85-7D998040A111}"/>
              </a:ext>
            </a:extLst>
          </p:cNvPr>
          <p:cNvSpPr txBox="1"/>
          <p:nvPr/>
        </p:nvSpPr>
        <p:spPr>
          <a:xfrm>
            <a:off x="7078041" y="4975180"/>
            <a:ext cx="4714875" cy="369332"/>
          </a:xfrm>
          <a:prstGeom prst="rect">
            <a:avLst/>
          </a:prstGeom>
          <a:noFill/>
        </p:spPr>
        <p:txBody>
          <a:bodyPr wrap="square" rtlCol="0">
            <a:spAutoFit/>
          </a:bodyPr>
          <a:lstStyle/>
          <a:p>
            <a:pPr algn="ctr"/>
            <a:r>
              <a:rPr lang="en-US" dirty="0"/>
              <a:t>`</a:t>
            </a:r>
            <a:r>
              <a:rPr lang="en-US" dirty="0" err="1"/>
              <a:t>msfvenom</a:t>
            </a:r>
            <a:r>
              <a:rPr lang="en-US" dirty="0"/>
              <a:t> -p windows/x64/exec CMD=calc.exe`</a:t>
            </a:r>
          </a:p>
        </p:txBody>
      </p:sp>
    </p:spTree>
    <p:extLst>
      <p:ext uri="{BB962C8B-B14F-4D97-AF65-F5344CB8AC3E}">
        <p14:creationId xmlns:p14="http://schemas.microsoft.com/office/powerpoint/2010/main" val="205735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CE7-EFC3-7F0E-9CB0-ECCB6BB1AE5A}"/>
              </a:ext>
            </a:extLst>
          </p:cNvPr>
          <p:cNvSpPr>
            <a:spLocks noGrp="1"/>
          </p:cNvSpPr>
          <p:nvPr>
            <p:ph type="title"/>
          </p:nvPr>
        </p:nvSpPr>
        <p:spPr>
          <a:xfrm>
            <a:off x="503599" y="365760"/>
            <a:ext cx="11184802" cy="1325880"/>
          </a:xfrm>
        </p:spPr>
        <p:txBody>
          <a:bodyPr/>
          <a:lstStyle/>
          <a:p>
            <a:r>
              <a:rPr lang="en-US" dirty="0"/>
              <a:t>Choosing Execution Flow and Delivery Method</a:t>
            </a:r>
          </a:p>
        </p:txBody>
      </p:sp>
      <p:sp>
        <p:nvSpPr>
          <p:cNvPr id="3" name="Content Placeholder 2">
            <a:extLst>
              <a:ext uri="{FF2B5EF4-FFF2-40B4-BE49-F238E27FC236}">
                <a16:creationId xmlns:a16="http://schemas.microsoft.com/office/drawing/2014/main" id="{E3396D25-C421-6469-6C1F-30A3488FD3B9}"/>
              </a:ext>
            </a:extLst>
          </p:cNvPr>
          <p:cNvSpPr>
            <a:spLocks noGrp="1"/>
          </p:cNvSpPr>
          <p:nvPr>
            <p:ph sz="quarter" idx="13"/>
          </p:nvPr>
        </p:nvSpPr>
        <p:spPr>
          <a:xfrm>
            <a:off x="1725439" y="1503644"/>
            <a:ext cx="5212079" cy="4800599"/>
          </a:xfrm>
        </p:spPr>
        <p:txBody>
          <a:bodyPr>
            <a:normAutofit fontScale="92500" lnSpcReduction="10000"/>
          </a:bodyPr>
          <a:lstStyle/>
          <a:p>
            <a:r>
              <a:rPr lang="en-US" dirty="0"/>
              <a:t>Execution flow</a:t>
            </a:r>
          </a:p>
          <a:p>
            <a:pPr marL="285750" indent="-285750">
              <a:buFont typeface="Arial" panose="020B0604020202020204" pitchFamily="34" charset="0"/>
              <a:buChar char="•"/>
            </a:pPr>
            <a:r>
              <a:rPr lang="en-US" dirty="0"/>
              <a:t>Staged</a:t>
            </a:r>
          </a:p>
          <a:p>
            <a:pPr marL="285750" indent="-285750">
              <a:buFont typeface="Arial" panose="020B0604020202020204" pitchFamily="34" charset="0"/>
              <a:buChar char="•"/>
            </a:pPr>
            <a:r>
              <a:rPr lang="en-US" dirty="0" err="1"/>
              <a:t>Stageless</a:t>
            </a:r>
            <a:endParaRPr lang="en-US" dirty="0"/>
          </a:p>
          <a:p>
            <a:pPr marL="285750" indent="-285750">
              <a:buFont typeface="Arial" panose="020B0604020202020204" pitchFamily="34" charset="0"/>
              <a:buChar char="•"/>
            </a:pPr>
            <a:r>
              <a:rPr lang="en-US" dirty="0"/>
              <a:t>Beaconing Object File (BOF)</a:t>
            </a:r>
          </a:p>
          <a:p>
            <a:pPr marL="285750" indent="-285750">
              <a:buFont typeface="Arial" panose="020B0604020202020204" pitchFamily="34" charset="0"/>
              <a:buChar char="•"/>
            </a:pPr>
            <a:r>
              <a:rPr lang="en-US" dirty="0"/>
              <a:t>Macro</a:t>
            </a:r>
          </a:p>
          <a:p>
            <a:r>
              <a:rPr lang="en-US" dirty="0"/>
              <a:t>Evasion</a:t>
            </a:r>
          </a:p>
          <a:p>
            <a:pPr marL="285750" indent="-285750">
              <a:buFont typeface="Arial" panose="020B0604020202020204" pitchFamily="34" charset="0"/>
              <a:buChar char="•"/>
            </a:pPr>
            <a:r>
              <a:rPr lang="en-US" dirty="0"/>
              <a:t>Execution delay</a:t>
            </a:r>
          </a:p>
          <a:p>
            <a:pPr marL="285750" indent="-285750">
              <a:buFont typeface="Arial" panose="020B0604020202020204" pitchFamily="34" charset="0"/>
              <a:buChar char="•"/>
            </a:pPr>
            <a:r>
              <a:rPr lang="en-US" dirty="0"/>
              <a:t>Payload Obfuscation</a:t>
            </a:r>
          </a:p>
          <a:p>
            <a:pPr marL="285750" indent="-285750">
              <a:buFont typeface="Arial" panose="020B0604020202020204" pitchFamily="34" charset="0"/>
              <a:buChar char="•"/>
            </a:pPr>
            <a:r>
              <a:rPr lang="en-US" dirty="0"/>
              <a:t>Conditional execution</a:t>
            </a:r>
          </a:p>
          <a:p>
            <a:r>
              <a:rPr lang="en-US" dirty="0"/>
              <a:t>Requirements</a:t>
            </a:r>
          </a:p>
          <a:p>
            <a:pPr marL="285750" indent="-285750">
              <a:buFont typeface="Arial" panose="020B0604020202020204" pitchFamily="34" charset="0"/>
              <a:buChar char="•"/>
            </a:pPr>
            <a:r>
              <a:rPr lang="en-US" dirty="0"/>
              <a:t>On-disk or Memory-resident</a:t>
            </a:r>
          </a:p>
          <a:p>
            <a:pPr marL="285750" indent="-285750">
              <a:buFont typeface="Arial" panose="020B0604020202020204" pitchFamily="34" charset="0"/>
              <a:buChar char="•"/>
            </a:pPr>
            <a:r>
              <a:rPr lang="en-US" dirty="0"/>
              <a:t>Internet access necessary</a:t>
            </a:r>
          </a:p>
          <a:p>
            <a:pPr marL="285750" indent="-285750">
              <a:buFont typeface="Arial" panose="020B0604020202020204" pitchFamily="34" charset="0"/>
              <a:buChar char="•"/>
            </a:pPr>
            <a:r>
              <a:rPr lang="en-US" dirty="0"/>
              <a:t>External libraries required</a:t>
            </a:r>
          </a:p>
          <a:p>
            <a:pPr marL="285750" indent="-285750">
              <a:buFont typeface="Arial" panose="020B0604020202020204" pitchFamily="34" charset="0"/>
              <a:buChar char="•"/>
            </a:pPr>
            <a:r>
              <a:rPr lang="en-US" dirty="0"/>
              <a:t>Limited resources (processing/space)</a:t>
            </a:r>
          </a:p>
        </p:txBody>
      </p:sp>
      <p:sp>
        <p:nvSpPr>
          <p:cNvPr id="4" name="Content Placeholder 3">
            <a:extLst>
              <a:ext uri="{FF2B5EF4-FFF2-40B4-BE49-F238E27FC236}">
                <a16:creationId xmlns:a16="http://schemas.microsoft.com/office/drawing/2014/main" id="{A3DD9688-679B-F13D-0ECA-2CEB33F0ED2B}"/>
              </a:ext>
            </a:extLst>
          </p:cNvPr>
          <p:cNvSpPr>
            <a:spLocks noGrp="1"/>
          </p:cNvSpPr>
          <p:nvPr>
            <p:ph sz="quarter" idx="14"/>
          </p:nvPr>
        </p:nvSpPr>
        <p:spPr>
          <a:xfrm>
            <a:off x="5956196" y="1503644"/>
            <a:ext cx="5732205" cy="4470329"/>
          </a:xfrm>
        </p:spPr>
        <p:txBody>
          <a:bodyPr/>
          <a:lstStyle/>
          <a:p>
            <a:r>
              <a:rPr lang="en-US" dirty="0"/>
              <a:t>Delivery method</a:t>
            </a:r>
          </a:p>
          <a:p>
            <a:pPr marL="285750" indent="-285750">
              <a:buFont typeface="Arial" panose="020B0604020202020204" pitchFamily="34" charset="0"/>
              <a:buChar char="•"/>
            </a:pPr>
            <a:r>
              <a:rPr lang="en-US" dirty="0"/>
              <a:t>Phishing</a:t>
            </a:r>
          </a:p>
          <a:p>
            <a:pPr marL="285750" indent="-285750">
              <a:buFont typeface="Arial" panose="020B0604020202020204" pitchFamily="34" charset="0"/>
              <a:buChar char="•"/>
            </a:pPr>
            <a:r>
              <a:rPr lang="en-US" dirty="0"/>
              <a:t>Drive-by download</a:t>
            </a:r>
          </a:p>
          <a:p>
            <a:pPr marL="285750" indent="-285750">
              <a:buFont typeface="Arial" panose="020B0604020202020204" pitchFamily="34" charset="0"/>
              <a:buChar char="•"/>
            </a:pPr>
            <a:r>
              <a:rPr lang="en-US" dirty="0"/>
              <a:t>Backdoored software</a:t>
            </a:r>
          </a:p>
          <a:p>
            <a:pPr marL="285750" indent="-285750">
              <a:buFont typeface="Arial" panose="020B0604020202020204" pitchFamily="34" charset="0"/>
              <a:buChar char="•"/>
            </a:pPr>
            <a:r>
              <a:rPr lang="en-US" dirty="0"/>
              <a:t>Removeable media</a:t>
            </a:r>
          </a:p>
          <a:p>
            <a:pPr marL="285750" indent="-285750">
              <a:buFont typeface="Arial" panose="020B0604020202020204" pitchFamily="34" charset="0"/>
              <a:buChar char="•"/>
            </a:pPr>
            <a:r>
              <a:rPr lang="en-US" dirty="0"/>
              <a:t>Hardware/firmware implant </a:t>
            </a:r>
          </a:p>
          <a:p>
            <a:pPr marL="285750" indent="-285750">
              <a:buFont typeface="Arial" panose="020B0604020202020204" pitchFamily="34" charset="0"/>
              <a:buChar char="•"/>
            </a:pPr>
            <a:r>
              <a:rPr lang="en-US" dirty="0"/>
              <a:t>Compromised libraries/repositories</a:t>
            </a:r>
          </a:p>
          <a:p>
            <a:pPr marL="285750" indent="-285750">
              <a:buFont typeface="Arial" panose="020B0604020202020204" pitchFamily="34" charset="0"/>
              <a:buChar char="•"/>
            </a:pPr>
            <a:r>
              <a:rPr lang="en-US" dirty="0"/>
              <a:t>Exploit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265382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12266</TotalTime>
  <Words>4120</Words>
  <Application>Microsoft Office PowerPoint</Application>
  <PresentationFormat>Widescreen</PresentationFormat>
  <Paragraphs>493</Paragraphs>
  <Slides>48</Slides>
  <Notes>32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Arial</vt:lpstr>
      <vt:lpstr>Calibri</vt:lpstr>
      <vt:lpstr>Calibri Light</vt:lpstr>
      <vt:lpstr>Times New Roman</vt:lpstr>
      <vt:lpstr>Wingdings</vt:lpstr>
      <vt:lpstr>Custom</vt:lpstr>
      <vt:lpstr>Developing Highly Evasive Malware: Techniques for Bypassing Modern AV and EDR Solutions</vt:lpstr>
      <vt:lpstr>AGENDA</vt:lpstr>
      <vt:lpstr>Whoami – Max Covey (10N351R)</vt:lpstr>
      <vt:lpstr>Disclaimer</vt:lpstr>
      <vt:lpstr>Why I got into writing malware</vt:lpstr>
      <vt:lpstr>Choices In Malware Development </vt:lpstr>
      <vt:lpstr>Choosing A Target</vt:lpstr>
      <vt:lpstr>Picking a Payload</vt:lpstr>
      <vt:lpstr>Choosing Execution Flow and Delivery Method</vt:lpstr>
      <vt:lpstr>My Approach</vt:lpstr>
      <vt:lpstr>My choices</vt:lpstr>
      <vt:lpstr>Windows Internals Ultra Crash Course</vt:lpstr>
      <vt:lpstr>Windows Internals</vt:lpstr>
      <vt:lpstr>Understanding Security Controls &amp; Bypasses</vt:lpstr>
      <vt:lpstr>How Anti-virus (AV) works</vt:lpstr>
      <vt:lpstr>How Endpoint-Detection- and-response (EDR) systems work</vt:lpstr>
      <vt:lpstr>Evasion Techniques</vt:lpstr>
      <vt:lpstr>Process Injection</vt:lpstr>
      <vt:lpstr>Process Injection Methods</vt:lpstr>
      <vt:lpstr>Psuedo-threadless process injection via Function stomping</vt:lpstr>
      <vt:lpstr>Payload encryption</vt:lpstr>
      <vt:lpstr>Execution Delay</vt:lpstr>
      <vt:lpstr>Syscall(s)</vt:lpstr>
      <vt:lpstr>Syscall Types</vt:lpstr>
      <vt:lpstr>Syscall methods</vt:lpstr>
      <vt:lpstr>Custom Call Stacks</vt:lpstr>
      <vt:lpstr>IAT Manipulation</vt:lpstr>
      <vt:lpstr>API Hashing</vt:lpstr>
      <vt:lpstr>crt-less executables</vt:lpstr>
      <vt:lpstr>Removing The CRT</vt:lpstr>
      <vt:lpstr>General Tips </vt:lpstr>
      <vt:lpstr>Results</vt:lpstr>
      <vt:lpstr>T3rpt3rpt3rp (t3rploader)</vt:lpstr>
      <vt:lpstr>Payload Encryptor</vt:lpstr>
      <vt:lpstr>T3RPt3rpt3rp Execution Flow</vt:lpstr>
      <vt:lpstr>PowerPoint Presentation</vt:lpstr>
      <vt:lpstr>Virustotal results</vt:lpstr>
      <vt:lpstr>Detection and defense</vt:lpstr>
      <vt:lpstr>Nothing is ever “fully undetectable”</vt:lpstr>
      <vt:lpstr>For defenders</vt:lpstr>
      <vt:lpstr>Useful Resources</vt:lpstr>
      <vt:lpstr>PowerPoint Presentation</vt:lpstr>
      <vt:lpstr>Where to go from here</vt:lpstr>
      <vt:lpstr>Future interests</vt:lpstr>
      <vt:lpstr>references</vt:lpstr>
      <vt:lpstr>I made it all up!</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Covey</dc:creator>
  <cp:lastModifiedBy>Jacob Covey</cp:lastModifiedBy>
  <cp:revision>38</cp:revision>
  <dcterms:created xsi:type="dcterms:W3CDTF">2024-09-29T23:53:24Z</dcterms:created>
  <dcterms:modified xsi:type="dcterms:W3CDTF">2024-10-12T04:15:07Z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